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17"/>
  </p:notesMasterIdLst>
  <p:sldIdLst>
    <p:sldId id="256" r:id="rId2"/>
    <p:sldId id="367" r:id="rId3"/>
    <p:sldId id="368" r:id="rId4"/>
    <p:sldId id="393" r:id="rId5"/>
    <p:sldId id="377" r:id="rId6"/>
    <p:sldId id="378" r:id="rId7"/>
    <p:sldId id="421" r:id="rId8"/>
    <p:sldId id="437" r:id="rId9"/>
    <p:sldId id="435" r:id="rId10"/>
    <p:sldId id="431" r:id="rId11"/>
    <p:sldId id="430" r:id="rId12"/>
    <p:sldId id="432" r:id="rId13"/>
    <p:sldId id="434" r:id="rId14"/>
    <p:sldId id="436" r:id="rId15"/>
    <p:sldId id="381" r:id="rId16"/>
  </p:sldIdLst>
  <p:sldSz cx="9144000" cy="6858000" type="screen4x3"/>
  <p:notesSz cx="6858000" cy="9144000"/>
  <p:embeddedFontLst>
    <p:embeddedFont>
      <p:font typeface="Arial Black" panose="020B0A04020102020204" pitchFamily="34" charset="0"/>
      <p:bold r:id="rId18"/>
    </p:embeddedFont>
    <p:embeddedFont>
      <p:font typeface="Georgia" panose="02040502050405020303" pitchFamily="18" charset="0"/>
      <p:regular r:id="rId19"/>
      <p:bold r:id="rId20"/>
      <p:italic r:id="rId21"/>
      <p:boldItalic r:id="rId22"/>
    </p:embeddedFont>
  </p:embeddedFontLst>
  <p:defaultTex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000" kern="1200">
        <a:solidFill>
          <a:schemeClr val="tx1"/>
        </a:solidFill>
        <a:latin typeface="Arial" charset="0"/>
        <a:ea typeface="+mn-ea"/>
        <a:cs typeface="+mn-cs"/>
      </a:defRPr>
    </a:lvl2pPr>
    <a:lvl3pPr marL="914400" algn="l" rtl="0" fontAlgn="base">
      <a:spcBef>
        <a:spcPct val="0"/>
      </a:spcBef>
      <a:spcAft>
        <a:spcPct val="0"/>
      </a:spcAft>
      <a:defRPr sz="1000" kern="1200">
        <a:solidFill>
          <a:schemeClr val="tx1"/>
        </a:solidFill>
        <a:latin typeface="Arial" charset="0"/>
        <a:ea typeface="+mn-ea"/>
        <a:cs typeface="+mn-cs"/>
      </a:defRPr>
    </a:lvl3pPr>
    <a:lvl4pPr marL="1371600" algn="l" rtl="0" fontAlgn="base">
      <a:spcBef>
        <a:spcPct val="0"/>
      </a:spcBef>
      <a:spcAft>
        <a:spcPct val="0"/>
      </a:spcAft>
      <a:defRPr sz="1000" kern="1200">
        <a:solidFill>
          <a:schemeClr val="tx1"/>
        </a:solidFill>
        <a:latin typeface="Arial" charset="0"/>
        <a:ea typeface="+mn-ea"/>
        <a:cs typeface="+mn-cs"/>
      </a:defRPr>
    </a:lvl4pPr>
    <a:lvl5pPr marL="1828800" algn="l" rtl="0" fontAlgn="base">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9FACB5"/>
    <a:srgbClr val="DCEDFD"/>
    <a:srgbClr val="8CA9BA"/>
    <a:srgbClr val="567488"/>
    <a:srgbClr val="D2E6F1"/>
    <a:srgbClr val="3D7A91"/>
    <a:srgbClr val="4C94AC"/>
    <a:srgbClr val="6493A5"/>
    <a:srgbClr val="043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3840" autoAdjust="0"/>
  </p:normalViewPr>
  <p:slideViewPr>
    <p:cSldViewPr>
      <p:cViewPr varScale="1">
        <p:scale>
          <a:sx n="114" d="100"/>
          <a:sy n="114" d="100"/>
        </p:scale>
        <p:origin x="1386"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18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337ED164-D02C-4A21-9069-4303BAC8FFCD}" type="slidenum">
              <a:rPr lang="en-US"/>
              <a:pPr/>
              <a:t>‹#›</a:t>
            </a:fld>
            <a:endParaRPr lang="en-US"/>
          </a:p>
        </p:txBody>
      </p:sp>
    </p:spTree>
    <p:extLst>
      <p:ext uri="{BB962C8B-B14F-4D97-AF65-F5344CB8AC3E}">
        <p14:creationId xmlns:p14="http://schemas.microsoft.com/office/powerpoint/2010/main" val="3407588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337ED164-D02C-4A21-9069-4303BAC8FFCD}" type="slidenum">
              <a:rPr lang="en-US" smtClean="0"/>
              <a:pPr/>
              <a:t>15</a:t>
            </a:fld>
            <a:endParaRPr lang="en-US"/>
          </a:p>
        </p:txBody>
      </p:sp>
    </p:spTree>
    <p:extLst>
      <p:ext uri="{BB962C8B-B14F-4D97-AF65-F5344CB8AC3E}">
        <p14:creationId xmlns:p14="http://schemas.microsoft.com/office/powerpoint/2010/main" val="38754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t>© M. Rauterberg, TU/e</a:t>
            </a:r>
          </a:p>
        </p:txBody>
      </p:sp>
      <p:sp>
        <p:nvSpPr>
          <p:cNvPr id="5" name="Footer Placeholder 4"/>
          <p:cNvSpPr>
            <a:spLocks noGrp="1"/>
          </p:cNvSpPr>
          <p:nvPr>
            <p:ph type="ftr" sz="quarter" idx="11"/>
          </p:nvPr>
        </p:nvSpPr>
        <p:spPr/>
        <p:txBody>
          <a:bodyPr/>
          <a:lstStyle>
            <a:lvl1pPr>
              <a:defRPr/>
            </a:lvl1pPr>
          </a:lstStyle>
          <a:p>
            <a:r>
              <a:rPr lang="en-US"/>
              <a:t>XOOTI lecture-2005</a:t>
            </a:r>
          </a:p>
        </p:txBody>
      </p:sp>
      <p:sp>
        <p:nvSpPr>
          <p:cNvPr id="6" name="Slide Number Placeholder 5"/>
          <p:cNvSpPr>
            <a:spLocks noGrp="1"/>
          </p:cNvSpPr>
          <p:nvPr>
            <p:ph type="sldNum" sz="quarter" idx="12"/>
          </p:nvPr>
        </p:nvSpPr>
        <p:spPr/>
        <p:txBody>
          <a:bodyPr/>
          <a:lstStyle>
            <a:lvl1pPr>
              <a:defRPr/>
            </a:lvl1pPr>
          </a:lstStyle>
          <a:p>
            <a:fld id="{8A891F71-A61B-4009-BB21-155958989410}" type="slidenum">
              <a:rPr lang="en-US"/>
              <a:pPr/>
              <a:t>‹#›</a:t>
            </a:fld>
            <a:r>
              <a:rPr lang="en-US"/>
              <a:t>/34</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 M. Rauterberg, TU/e</a:t>
            </a:r>
          </a:p>
        </p:txBody>
      </p:sp>
      <p:sp>
        <p:nvSpPr>
          <p:cNvPr id="5" name="Footer Placeholder 4"/>
          <p:cNvSpPr>
            <a:spLocks noGrp="1"/>
          </p:cNvSpPr>
          <p:nvPr>
            <p:ph type="ftr" sz="quarter" idx="11"/>
          </p:nvPr>
        </p:nvSpPr>
        <p:spPr/>
        <p:txBody>
          <a:bodyPr/>
          <a:lstStyle>
            <a:lvl1pPr>
              <a:defRPr/>
            </a:lvl1pPr>
          </a:lstStyle>
          <a:p>
            <a:r>
              <a:rPr lang="en-US"/>
              <a:t>XOOTI lecture-2005</a:t>
            </a:r>
          </a:p>
        </p:txBody>
      </p:sp>
      <p:sp>
        <p:nvSpPr>
          <p:cNvPr id="6" name="Slide Number Placeholder 5"/>
          <p:cNvSpPr>
            <a:spLocks noGrp="1"/>
          </p:cNvSpPr>
          <p:nvPr>
            <p:ph type="sldNum" sz="quarter" idx="12"/>
          </p:nvPr>
        </p:nvSpPr>
        <p:spPr/>
        <p:txBody>
          <a:bodyPr/>
          <a:lstStyle>
            <a:lvl1pPr>
              <a:defRPr/>
            </a:lvl1pPr>
          </a:lstStyle>
          <a:p>
            <a:fld id="{D877CA92-6B3C-45A2-932A-B15E090C8062}" type="slidenum">
              <a:rPr lang="en-US"/>
              <a:pPr/>
              <a:t>‹#›</a:t>
            </a:fld>
            <a:r>
              <a:rPr lang="en-US"/>
              <a:t>/34</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 M. Rauterberg, TU/e</a:t>
            </a:r>
          </a:p>
        </p:txBody>
      </p:sp>
      <p:sp>
        <p:nvSpPr>
          <p:cNvPr id="5" name="Footer Placeholder 4"/>
          <p:cNvSpPr>
            <a:spLocks noGrp="1"/>
          </p:cNvSpPr>
          <p:nvPr>
            <p:ph type="ftr" sz="quarter" idx="11"/>
          </p:nvPr>
        </p:nvSpPr>
        <p:spPr/>
        <p:txBody>
          <a:bodyPr/>
          <a:lstStyle>
            <a:lvl1pPr>
              <a:defRPr/>
            </a:lvl1pPr>
          </a:lstStyle>
          <a:p>
            <a:r>
              <a:rPr lang="en-US"/>
              <a:t>XOOTI lecture-2005</a:t>
            </a:r>
          </a:p>
        </p:txBody>
      </p:sp>
      <p:sp>
        <p:nvSpPr>
          <p:cNvPr id="6" name="Slide Number Placeholder 5"/>
          <p:cNvSpPr>
            <a:spLocks noGrp="1"/>
          </p:cNvSpPr>
          <p:nvPr>
            <p:ph type="sldNum" sz="quarter" idx="12"/>
          </p:nvPr>
        </p:nvSpPr>
        <p:spPr/>
        <p:txBody>
          <a:bodyPr/>
          <a:lstStyle>
            <a:lvl1pPr>
              <a:defRPr/>
            </a:lvl1pPr>
          </a:lstStyle>
          <a:p>
            <a:fld id="{69BB07C9-A87D-4FDC-A0B3-D132FD90B84B}" type="slidenum">
              <a:rPr lang="en-US"/>
              <a:pPr/>
              <a:t>‹#›</a:t>
            </a:fld>
            <a:r>
              <a:rPr lang="en-US"/>
              <a:t>/34</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304800" y="6553200"/>
            <a:ext cx="1905000" cy="152400"/>
          </a:xfrm>
        </p:spPr>
        <p:txBody>
          <a:bodyPr/>
          <a:lstStyle>
            <a:lvl1pPr>
              <a:defRPr/>
            </a:lvl1pPr>
          </a:lstStyle>
          <a:p>
            <a:r>
              <a:rPr lang="en-US"/>
              <a:t>© M. Rauterberg, TU/e</a:t>
            </a:r>
          </a:p>
        </p:txBody>
      </p:sp>
      <p:sp>
        <p:nvSpPr>
          <p:cNvPr id="7" name="Footer Placeholder 6"/>
          <p:cNvSpPr>
            <a:spLocks noGrp="1"/>
          </p:cNvSpPr>
          <p:nvPr>
            <p:ph type="ftr" sz="quarter" idx="11"/>
          </p:nvPr>
        </p:nvSpPr>
        <p:spPr>
          <a:xfrm>
            <a:off x="3124200" y="6553200"/>
            <a:ext cx="2895600" cy="152400"/>
          </a:xfrm>
        </p:spPr>
        <p:txBody>
          <a:bodyPr/>
          <a:lstStyle>
            <a:lvl1pPr>
              <a:defRPr/>
            </a:lvl1pPr>
          </a:lstStyle>
          <a:p>
            <a:r>
              <a:rPr lang="en-US"/>
              <a:t>XOOTI lecture-2005</a:t>
            </a:r>
          </a:p>
        </p:txBody>
      </p:sp>
      <p:sp>
        <p:nvSpPr>
          <p:cNvPr id="8" name="Slide Number Placeholder 7"/>
          <p:cNvSpPr>
            <a:spLocks noGrp="1"/>
          </p:cNvSpPr>
          <p:nvPr>
            <p:ph type="sldNum" sz="quarter" idx="12"/>
          </p:nvPr>
        </p:nvSpPr>
        <p:spPr>
          <a:xfrm>
            <a:off x="7010400" y="6553200"/>
            <a:ext cx="1905000" cy="152400"/>
          </a:xfrm>
        </p:spPr>
        <p:txBody>
          <a:bodyPr/>
          <a:lstStyle>
            <a:lvl1pPr>
              <a:defRPr/>
            </a:lvl1pPr>
          </a:lstStyle>
          <a:p>
            <a:fld id="{5F70B2F8-2800-4148-A8B8-D1941E2BB672}" type="slidenum">
              <a:rPr lang="en-US"/>
              <a:pPr/>
              <a:t>‹#›</a:t>
            </a:fld>
            <a:r>
              <a:rPr lang="en-US"/>
              <a:t>/34</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6553200"/>
            <a:ext cx="1905000" cy="152400"/>
          </a:xfrm>
        </p:spPr>
        <p:txBody>
          <a:bodyPr/>
          <a:lstStyle>
            <a:lvl1pPr>
              <a:defRPr/>
            </a:lvl1pPr>
          </a:lstStyle>
          <a:p>
            <a:r>
              <a:rPr lang="en-US"/>
              <a:t>© M. Rauterberg, TU/e</a:t>
            </a:r>
          </a:p>
        </p:txBody>
      </p:sp>
      <p:sp>
        <p:nvSpPr>
          <p:cNvPr id="8" name="Footer Placeholder 7"/>
          <p:cNvSpPr>
            <a:spLocks noGrp="1"/>
          </p:cNvSpPr>
          <p:nvPr>
            <p:ph type="ftr" sz="quarter" idx="11"/>
          </p:nvPr>
        </p:nvSpPr>
        <p:spPr>
          <a:xfrm>
            <a:off x="3124200" y="6553200"/>
            <a:ext cx="2895600" cy="152400"/>
          </a:xfrm>
        </p:spPr>
        <p:txBody>
          <a:bodyPr/>
          <a:lstStyle>
            <a:lvl1pPr>
              <a:defRPr/>
            </a:lvl1pPr>
          </a:lstStyle>
          <a:p>
            <a:r>
              <a:rPr lang="en-US"/>
              <a:t>XOOTI lecture-2005</a:t>
            </a:r>
          </a:p>
        </p:txBody>
      </p:sp>
      <p:sp>
        <p:nvSpPr>
          <p:cNvPr id="9" name="Slide Number Placeholder 8"/>
          <p:cNvSpPr>
            <a:spLocks noGrp="1"/>
          </p:cNvSpPr>
          <p:nvPr>
            <p:ph type="sldNum" sz="quarter" idx="12"/>
          </p:nvPr>
        </p:nvSpPr>
        <p:spPr>
          <a:xfrm>
            <a:off x="7010400" y="6553200"/>
            <a:ext cx="1905000" cy="152400"/>
          </a:xfrm>
        </p:spPr>
        <p:txBody>
          <a:bodyPr/>
          <a:lstStyle>
            <a:lvl1pPr>
              <a:defRPr/>
            </a:lvl1pPr>
          </a:lstStyle>
          <a:p>
            <a:fld id="{8B9D1661-F1F6-43A4-824F-53EC6F2ECDBF}" type="slidenum">
              <a:rPr lang="en-US"/>
              <a:pPr/>
              <a:t>‹#›</a:t>
            </a:fld>
            <a:r>
              <a:rPr lang="en-US"/>
              <a:t>/34</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304800" y="6553200"/>
            <a:ext cx="1905000" cy="152400"/>
          </a:xfrm>
        </p:spPr>
        <p:txBody>
          <a:bodyPr/>
          <a:lstStyle>
            <a:lvl1pPr>
              <a:defRPr/>
            </a:lvl1pPr>
          </a:lstStyle>
          <a:p>
            <a:r>
              <a:rPr lang="en-US"/>
              <a:t>© M. Rauterberg, TU/e</a:t>
            </a:r>
          </a:p>
        </p:txBody>
      </p:sp>
      <p:sp>
        <p:nvSpPr>
          <p:cNvPr id="4" name="Footer Placeholder 3"/>
          <p:cNvSpPr>
            <a:spLocks noGrp="1"/>
          </p:cNvSpPr>
          <p:nvPr>
            <p:ph type="ftr" sz="quarter" idx="11"/>
          </p:nvPr>
        </p:nvSpPr>
        <p:spPr>
          <a:xfrm>
            <a:off x="3124200" y="6553200"/>
            <a:ext cx="2895600" cy="152400"/>
          </a:xfrm>
        </p:spPr>
        <p:txBody>
          <a:bodyPr/>
          <a:lstStyle>
            <a:lvl1pPr>
              <a:defRPr/>
            </a:lvl1pPr>
          </a:lstStyle>
          <a:p>
            <a:r>
              <a:rPr lang="en-US"/>
              <a:t>XOOTI lecture-2005</a:t>
            </a:r>
          </a:p>
        </p:txBody>
      </p:sp>
      <p:sp>
        <p:nvSpPr>
          <p:cNvPr id="5" name="Slide Number Placeholder 4"/>
          <p:cNvSpPr>
            <a:spLocks noGrp="1"/>
          </p:cNvSpPr>
          <p:nvPr>
            <p:ph type="sldNum" sz="quarter" idx="12"/>
          </p:nvPr>
        </p:nvSpPr>
        <p:spPr>
          <a:xfrm>
            <a:off x="7010400" y="6553200"/>
            <a:ext cx="1905000" cy="152400"/>
          </a:xfrm>
        </p:spPr>
        <p:txBody>
          <a:bodyPr/>
          <a:lstStyle>
            <a:lvl1pPr>
              <a:defRPr/>
            </a:lvl1pPr>
          </a:lstStyle>
          <a:p>
            <a:fld id="{09DFACDF-F73E-434C-815B-D1FC981B7788}" type="slidenum">
              <a:rPr lang="en-US"/>
              <a:pPr/>
              <a:t>‹#›</a:t>
            </a:fld>
            <a:r>
              <a:rPr lang="en-US"/>
              <a:t>/34</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 M. Rauterberg, TU/e</a:t>
            </a:r>
          </a:p>
        </p:txBody>
      </p:sp>
      <p:sp>
        <p:nvSpPr>
          <p:cNvPr id="5" name="Footer Placeholder 4"/>
          <p:cNvSpPr>
            <a:spLocks noGrp="1"/>
          </p:cNvSpPr>
          <p:nvPr>
            <p:ph type="ftr" sz="quarter" idx="11"/>
          </p:nvPr>
        </p:nvSpPr>
        <p:spPr/>
        <p:txBody>
          <a:bodyPr/>
          <a:lstStyle>
            <a:lvl1pPr>
              <a:defRPr/>
            </a:lvl1pPr>
          </a:lstStyle>
          <a:p>
            <a:r>
              <a:rPr lang="en-US"/>
              <a:t>XOOTI lecture-2005</a:t>
            </a:r>
          </a:p>
        </p:txBody>
      </p:sp>
      <p:sp>
        <p:nvSpPr>
          <p:cNvPr id="6" name="Slide Number Placeholder 5"/>
          <p:cNvSpPr>
            <a:spLocks noGrp="1"/>
          </p:cNvSpPr>
          <p:nvPr>
            <p:ph type="sldNum" sz="quarter" idx="12"/>
          </p:nvPr>
        </p:nvSpPr>
        <p:spPr/>
        <p:txBody>
          <a:bodyPr/>
          <a:lstStyle>
            <a:lvl1pPr>
              <a:defRPr/>
            </a:lvl1pPr>
          </a:lstStyle>
          <a:p>
            <a:fld id="{6D7FDF83-91BE-490E-9DF8-CF7325417899}" type="slidenum">
              <a:rPr lang="en-US"/>
              <a:pPr/>
              <a:t>‹#›</a:t>
            </a:fld>
            <a:r>
              <a:rPr lang="en-US"/>
              <a:t>/34</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 M. Rauterberg, TU/e</a:t>
            </a:r>
          </a:p>
        </p:txBody>
      </p:sp>
      <p:sp>
        <p:nvSpPr>
          <p:cNvPr id="5" name="Footer Placeholder 4"/>
          <p:cNvSpPr>
            <a:spLocks noGrp="1"/>
          </p:cNvSpPr>
          <p:nvPr>
            <p:ph type="ftr" sz="quarter" idx="11"/>
          </p:nvPr>
        </p:nvSpPr>
        <p:spPr/>
        <p:txBody>
          <a:bodyPr/>
          <a:lstStyle>
            <a:lvl1pPr>
              <a:defRPr/>
            </a:lvl1pPr>
          </a:lstStyle>
          <a:p>
            <a:r>
              <a:rPr lang="en-US"/>
              <a:t>XOOTI lecture-2005</a:t>
            </a:r>
          </a:p>
        </p:txBody>
      </p:sp>
      <p:sp>
        <p:nvSpPr>
          <p:cNvPr id="6" name="Slide Number Placeholder 5"/>
          <p:cNvSpPr>
            <a:spLocks noGrp="1"/>
          </p:cNvSpPr>
          <p:nvPr>
            <p:ph type="sldNum" sz="quarter" idx="12"/>
          </p:nvPr>
        </p:nvSpPr>
        <p:spPr/>
        <p:txBody>
          <a:bodyPr/>
          <a:lstStyle>
            <a:lvl1pPr>
              <a:defRPr/>
            </a:lvl1pPr>
          </a:lstStyle>
          <a:p>
            <a:fld id="{40903155-551E-45D9-B3A1-2DD9500C9B18}" type="slidenum">
              <a:rPr lang="en-US"/>
              <a:pPr/>
              <a:t>‹#›</a:t>
            </a:fld>
            <a:r>
              <a:rPr lang="en-US"/>
              <a:t>/34</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 M. Rauterberg, TU/e</a:t>
            </a:r>
          </a:p>
        </p:txBody>
      </p:sp>
      <p:sp>
        <p:nvSpPr>
          <p:cNvPr id="6" name="Footer Placeholder 5"/>
          <p:cNvSpPr>
            <a:spLocks noGrp="1"/>
          </p:cNvSpPr>
          <p:nvPr>
            <p:ph type="ftr" sz="quarter" idx="11"/>
          </p:nvPr>
        </p:nvSpPr>
        <p:spPr/>
        <p:txBody>
          <a:bodyPr/>
          <a:lstStyle>
            <a:lvl1pPr>
              <a:defRPr/>
            </a:lvl1pPr>
          </a:lstStyle>
          <a:p>
            <a:r>
              <a:rPr lang="en-US"/>
              <a:t>XOOTI lecture-2005</a:t>
            </a:r>
          </a:p>
        </p:txBody>
      </p:sp>
      <p:sp>
        <p:nvSpPr>
          <p:cNvPr id="7" name="Slide Number Placeholder 6"/>
          <p:cNvSpPr>
            <a:spLocks noGrp="1"/>
          </p:cNvSpPr>
          <p:nvPr>
            <p:ph type="sldNum" sz="quarter" idx="12"/>
          </p:nvPr>
        </p:nvSpPr>
        <p:spPr/>
        <p:txBody>
          <a:bodyPr/>
          <a:lstStyle>
            <a:lvl1pPr>
              <a:defRPr/>
            </a:lvl1pPr>
          </a:lstStyle>
          <a:p>
            <a:fld id="{CC7CCC62-B118-411A-A2B7-667F9B4CBD86}" type="slidenum">
              <a:rPr lang="en-US"/>
              <a:pPr/>
              <a:t>‹#›</a:t>
            </a:fld>
            <a:r>
              <a:rPr lang="en-US"/>
              <a:t>/34</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 M. Rauterberg, TU/e</a:t>
            </a:r>
          </a:p>
        </p:txBody>
      </p:sp>
      <p:sp>
        <p:nvSpPr>
          <p:cNvPr id="8" name="Footer Placeholder 7"/>
          <p:cNvSpPr>
            <a:spLocks noGrp="1"/>
          </p:cNvSpPr>
          <p:nvPr>
            <p:ph type="ftr" sz="quarter" idx="11"/>
          </p:nvPr>
        </p:nvSpPr>
        <p:spPr/>
        <p:txBody>
          <a:bodyPr/>
          <a:lstStyle>
            <a:lvl1pPr>
              <a:defRPr/>
            </a:lvl1pPr>
          </a:lstStyle>
          <a:p>
            <a:r>
              <a:rPr lang="en-US"/>
              <a:t>XOOTI lecture-2005</a:t>
            </a:r>
          </a:p>
        </p:txBody>
      </p:sp>
      <p:sp>
        <p:nvSpPr>
          <p:cNvPr id="9" name="Slide Number Placeholder 8"/>
          <p:cNvSpPr>
            <a:spLocks noGrp="1"/>
          </p:cNvSpPr>
          <p:nvPr>
            <p:ph type="sldNum" sz="quarter" idx="12"/>
          </p:nvPr>
        </p:nvSpPr>
        <p:spPr/>
        <p:txBody>
          <a:bodyPr/>
          <a:lstStyle>
            <a:lvl1pPr>
              <a:defRPr/>
            </a:lvl1pPr>
          </a:lstStyle>
          <a:p>
            <a:fld id="{1116F96B-6CA7-471A-8971-A9F65E21DAB0}" type="slidenum">
              <a:rPr lang="en-US"/>
              <a:pPr/>
              <a:t>‹#›</a:t>
            </a:fld>
            <a:r>
              <a:rPr lang="en-US"/>
              <a:t>/34</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 M. Rauterberg, TU/e</a:t>
            </a:r>
          </a:p>
        </p:txBody>
      </p:sp>
      <p:sp>
        <p:nvSpPr>
          <p:cNvPr id="4" name="Footer Placeholder 3"/>
          <p:cNvSpPr>
            <a:spLocks noGrp="1"/>
          </p:cNvSpPr>
          <p:nvPr>
            <p:ph type="ftr" sz="quarter" idx="11"/>
          </p:nvPr>
        </p:nvSpPr>
        <p:spPr/>
        <p:txBody>
          <a:bodyPr/>
          <a:lstStyle>
            <a:lvl1pPr>
              <a:defRPr/>
            </a:lvl1pPr>
          </a:lstStyle>
          <a:p>
            <a:r>
              <a:rPr lang="en-US"/>
              <a:t>XOOTI lecture-2005</a:t>
            </a:r>
          </a:p>
        </p:txBody>
      </p:sp>
      <p:sp>
        <p:nvSpPr>
          <p:cNvPr id="5" name="Slide Number Placeholder 4"/>
          <p:cNvSpPr>
            <a:spLocks noGrp="1"/>
          </p:cNvSpPr>
          <p:nvPr>
            <p:ph type="sldNum" sz="quarter" idx="12"/>
          </p:nvPr>
        </p:nvSpPr>
        <p:spPr/>
        <p:txBody>
          <a:bodyPr/>
          <a:lstStyle>
            <a:lvl1pPr>
              <a:defRPr/>
            </a:lvl1pPr>
          </a:lstStyle>
          <a:p>
            <a:fld id="{54C9D6CE-2F17-4A1C-9CC4-F8C7BAD420C9}" type="slidenum">
              <a:rPr lang="en-US"/>
              <a:pPr/>
              <a:t>‹#›</a:t>
            </a:fld>
            <a:r>
              <a:rPr lang="en-US"/>
              <a:t>/34</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 M. Rauterberg, TU/e</a:t>
            </a:r>
          </a:p>
        </p:txBody>
      </p:sp>
      <p:sp>
        <p:nvSpPr>
          <p:cNvPr id="4" name="Slide Number Placeholder 3"/>
          <p:cNvSpPr>
            <a:spLocks noGrp="1"/>
          </p:cNvSpPr>
          <p:nvPr>
            <p:ph type="sldNum" sz="quarter" idx="12"/>
          </p:nvPr>
        </p:nvSpPr>
        <p:spPr/>
        <p:txBody>
          <a:bodyPr/>
          <a:lstStyle>
            <a:lvl1pPr>
              <a:defRPr/>
            </a:lvl1pPr>
          </a:lstStyle>
          <a:p>
            <a:fld id="{B342E562-1C73-4DBB-BF9F-592710377D9D}" type="slidenum">
              <a:rPr lang="en-US" smtClean="0"/>
              <a:pPr/>
              <a:t>‹#›</a:t>
            </a:fld>
            <a:r>
              <a:rPr lang="en-US" dirty="0"/>
              <a:t>/48</a:t>
            </a:r>
          </a:p>
        </p:txBody>
      </p:sp>
      <p:sp>
        <p:nvSpPr>
          <p:cNvPr id="5" name="Rectangle 5"/>
          <p:cNvSpPr>
            <a:spLocks noGrp="1" noChangeArrowheads="1"/>
          </p:cNvSpPr>
          <p:nvPr userDrawn="1">
            <p:ph type="ftr" sz="quarter" idx="11"/>
          </p:nvPr>
        </p:nvSpPr>
        <p:spPr>
          <a:xfrm>
            <a:off x="3124200" y="6553200"/>
            <a:ext cx="2895600" cy="152400"/>
          </a:xfrm>
          <a:noFill/>
        </p:spPr>
        <p:txBody>
          <a:bodyPr/>
          <a:lstStyle/>
          <a:p>
            <a:r>
              <a:rPr lang="en-US" sz="800" dirty="0">
                <a:solidFill>
                  <a:schemeClr val="bg2"/>
                </a:solidFill>
                <a:latin typeface="Arial" charset="0"/>
                <a:cs typeface="Arial" charset="0"/>
              </a:rPr>
              <a:t>Eindhoven University of Technology</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 M. Rauterberg, TU/e</a:t>
            </a:r>
          </a:p>
        </p:txBody>
      </p:sp>
      <p:sp>
        <p:nvSpPr>
          <p:cNvPr id="6" name="Footer Placeholder 5"/>
          <p:cNvSpPr>
            <a:spLocks noGrp="1"/>
          </p:cNvSpPr>
          <p:nvPr>
            <p:ph type="ftr" sz="quarter" idx="11"/>
          </p:nvPr>
        </p:nvSpPr>
        <p:spPr/>
        <p:txBody>
          <a:bodyPr/>
          <a:lstStyle>
            <a:lvl1pPr>
              <a:defRPr/>
            </a:lvl1pPr>
          </a:lstStyle>
          <a:p>
            <a:r>
              <a:rPr lang="en-US"/>
              <a:t>XOOTI lecture-2005</a:t>
            </a:r>
          </a:p>
        </p:txBody>
      </p:sp>
      <p:sp>
        <p:nvSpPr>
          <p:cNvPr id="7" name="Slide Number Placeholder 6"/>
          <p:cNvSpPr>
            <a:spLocks noGrp="1"/>
          </p:cNvSpPr>
          <p:nvPr>
            <p:ph type="sldNum" sz="quarter" idx="12"/>
          </p:nvPr>
        </p:nvSpPr>
        <p:spPr/>
        <p:txBody>
          <a:bodyPr/>
          <a:lstStyle>
            <a:lvl1pPr>
              <a:defRPr/>
            </a:lvl1pPr>
          </a:lstStyle>
          <a:p>
            <a:fld id="{416EE96E-BB4E-456C-B41D-C88F3291A137}" type="slidenum">
              <a:rPr lang="en-US"/>
              <a:pPr/>
              <a:t>‹#›</a:t>
            </a:fld>
            <a:r>
              <a:rPr lang="en-US"/>
              <a:t>/34</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 M. Rauterberg, TU/e</a:t>
            </a:r>
          </a:p>
        </p:txBody>
      </p:sp>
      <p:sp>
        <p:nvSpPr>
          <p:cNvPr id="6" name="Footer Placeholder 5"/>
          <p:cNvSpPr>
            <a:spLocks noGrp="1"/>
          </p:cNvSpPr>
          <p:nvPr>
            <p:ph type="ftr" sz="quarter" idx="11"/>
          </p:nvPr>
        </p:nvSpPr>
        <p:spPr/>
        <p:txBody>
          <a:bodyPr/>
          <a:lstStyle>
            <a:lvl1pPr>
              <a:defRPr/>
            </a:lvl1pPr>
          </a:lstStyle>
          <a:p>
            <a:r>
              <a:rPr lang="en-US"/>
              <a:t>XOOTI lecture-2005</a:t>
            </a:r>
          </a:p>
        </p:txBody>
      </p:sp>
      <p:sp>
        <p:nvSpPr>
          <p:cNvPr id="7" name="Slide Number Placeholder 6"/>
          <p:cNvSpPr>
            <a:spLocks noGrp="1"/>
          </p:cNvSpPr>
          <p:nvPr>
            <p:ph type="sldNum" sz="quarter" idx="12"/>
          </p:nvPr>
        </p:nvSpPr>
        <p:spPr/>
        <p:txBody>
          <a:bodyPr/>
          <a:lstStyle>
            <a:lvl1pPr>
              <a:defRPr/>
            </a:lvl1pPr>
          </a:lstStyle>
          <a:p>
            <a:fld id="{A5B0FC2B-4749-450F-B8B5-9015283D90BC}" type="slidenum">
              <a:rPr lang="en-US"/>
              <a:pPr/>
              <a:t>‹#›</a:t>
            </a:fld>
            <a:r>
              <a:rPr lang="en-US"/>
              <a:t>/34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04800" y="6553200"/>
            <a:ext cx="19050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bg2"/>
                </a:solidFill>
              </a:defRPr>
            </a:lvl1pPr>
          </a:lstStyle>
          <a:p>
            <a:r>
              <a:rPr lang="en-US"/>
              <a:t>© M. Rauterberg, TU/e</a:t>
            </a:r>
          </a:p>
        </p:txBody>
      </p:sp>
      <p:sp>
        <p:nvSpPr>
          <p:cNvPr id="1029" name="Rectangle 5"/>
          <p:cNvSpPr>
            <a:spLocks noGrp="1" noChangeArrowheads="1"/>
          </p:cNvSpPr>
          <p:nvPr>
            <p:ph type="ftr" sz="quarter" idx="3"/>
          </p:nvPr>
        </p:nvSpPr>
        <p:spPr bwMode="auto">
          <a:xfrm>
            <a:off x="3124200" y="6553200"/>
            <a:ext cx="28956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a:solidFill>
                  <a:schemeClr val="bg2"/>
                </a:solidFill>
              </a:defRPr>
            </a:lvl1pPr>
          </a:lstStyle>
          <a:p>
            <a:r>
              <a:rPr lang="en-US"/>
              <a:t>XOOTI lecture-2005</a:t>
            </a:r>
          </a:p>
        </p:txBody>
      </p:sp>
      <p:sp>
        <p:nvSpPr>
          <p:cNvPr id="1030" name="Rectangle 6"/>
          <p:cNvSpPr>
            <a:spLocks noGrp="1" noChangeArrowheads="1"/>
          </p:cNvSpPr>
          <p:nvPr>
            <p:ph type="sldNum" sz="quarter" idx="4"/>
          </p:nvPr>
        </p:nvSpPr>
        <p:spPr bwMode="auto">
          <a:xfrm>
            <a:off x="7010400" y="6553200"/>
            <a:ext cx="19050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chemeClr val="bg2"/>
                </a:solidFill>
              </a:defRPr>
            </a:lvl1pPr>
          </a:lstStyle>
          <a:p>
            <a:fld id="{13192411-63AF-4BA2-9302-34CFCFE44093}" type="slidenum">
              <a:rPr lang="en-US"/>
              <a:pPr/>
              <a:t>‹#›</a:t>
            </a:fld>
            <a:r>
              <a:rPr lang="en-US"/>
              <a:t>/34</a:t>
            </a:r>
          </a:p>
        </p:txBody>
      </p:sp>
      <p:sp>
        <p:nvSpPr>
          <p:cNvPr id="1031" name="Line 7"/>
          <p:cNvSpPr>
            <a:spLocks noChangeShapeType="1"/>
          </p:cNvSpPr>
          <p:nvPr/>
        </p:nvSpPr>
        <p:spPr bwMode="auto">
          <a:xfrm>
            <a:off x="323850" y="6381750"/>
            <a:ext cx="1944688" cy="0"/>
          </a:xfrm>
          <a:prstGeom prst="line">
            <a:avLst/>
          </a:prstGeom>
          <a:noFill/>
          <a:ln w="76200">
            <a:solidFill>
              <a:schemeClr val="accent2"/>
            </a:solidFill>
            <a:round/>
            <a:headEnd/>
            <a:tailEnd/>
          </a:ln>
          <a:effectLst/>
        </p:spPr>
        <p:txBody>
          <a:bodyPr/>
          <a:lstStyle/>
          <a:p>
            <a:endParaRPr lang="en-US"/>
          </a:p>
        </p:txBody>
      </p:sp>
      <p:sp>
        <p:nvSpPr>
          <p:cNvPr id="1032" name="Line 8"/>
          <p:cNvSpPr>
            <a:spLocks noChangeShapeType="1"/>
          </p:cNvSpPr>
          <p:nvPr/>
        </p:nvSpPr>
        <p:spPr bwMode="auto">
          <a:xfrm>
            <a:off x="2268538" y="6381750"/>
            <a:ext cx="1511300" cy="0"/>
          </a:xfrm>
          <a:prstGeom prst="line">
            <a:avLst/>
          </a:prstGeom>
          <a:noFill/>
          <a:ln w="76200">
            <a:solidFill>
              <a:srgbClr val="00CCFF"/>
            </a:solidFill>
            <a:round/>
            <a:headEnd/>
            <a:tailEnd/>
          </a:ln>
          <a:effectLst/>
        </p:spPr>
        <p:txBody>
          <a:bodyPr/>
          <a:lstStyle/>
          <a:p>
            <a:endParaRPr lang="en-US"/>
          </a:p>
        </p:txBody>
      </p:sp>
      <p:sp>
        <p:nvSpPr>
          <p:cNvPr id="1033" name="Line 9"/>
          <p:cNvSpPr>
            <a:spLocks noChangeShapeType="1"/>
          </p:cNvSpPr>
          <p:nvPr/>
        </p:nvSpPr>
        <p:spPr bwMode="auto">
          <a:xfrm>
            <a:off x="3779838" y="6381750"/>
            <a:ext cx="1944687" cy="0"/>
          </a:xfrm>
          <a:prstGeom prst="line">
            <a:avLst/>
          </a:prstGeom>
          <a:noFill/>
          <a:ln w="76200">
            <a:solidFill>
              <a:srgbClr val="969696"/>
            </a:solidFill>
            <a:round/>
            <a:headEnd/>
            <a:tailEnd/>
          </a:ln>
          <a:effectLst/>
        </p:spPr>
        <p:txBody>
          <a:bodyPr/>
          <a:lstStyle/>
          <a:p>
            <a:endParaRPr lang="en-US"/>
          </a:p>
        </p:txBody>
      </p:sp>
      <p:sp>
        <p:nvSpPr>
          <p:cNvPr id="1034" name="Line 10"/>
          <p:cNvSpPr>
            <a:spLocks noChangeShapeType="1"/>
          </p:cNvSpPr>
          <p:nvPr/>
        </p:nvSpPr>
        <p:spPr bwMode="auto">
          <a:xfrm>
            <a:off x="5722938" y="6381750"/>
            <a:ext cx="1944687" cy="0"/>
          </a:xfrm>
          <a:prstGeom prst="line">
            <a:avLst/>
          </a:prstGeom>
          <a:noFill/>
          <a:ln w="76200">
            <a:solidFill>
              <a:schemeClr val="accent2"/>
            </a:solidFill>
            <a:round/>
            <a:headEnd/>
            <a:tailEnd/>
          </a:ln>
          <a:effectLst/>
        </p:spPr>
        <p:txBody>
          <a:bodyPr/>
          <a:lstStyle/>
          <a:p>
            <a:endParaRPr lang="en-US"/>
          </a:p>
        </p:txBody>
      </p:sp>
      <p:sp>
        <p:nvSpPr>
          <p:cNvPr id="1035" name="Line 11"/>
          <p:cNvSpPr>
            <a:spLocks noChangeShapeType="1"/>
          </p:cNvSpPr>
          <p:nvPr/>
        </p:nvSpPr>
        <p:spPr bwMode="auto">
          <a:xfrm>
            <a:off x="7667625" y="6381750"/>
            <a:ext cx="1152525" cy="0"/>
          </a:xfrm>
          <a:prstGeom prst="line">
            <a:avLst/>
          </a:prstGeom>
          <a:noFill/>
          <a:ln w="76200">
            <a:solidFill>
              <a:srgbClr val="000080"/>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Black" pitchFamily="34" charset="0"/>
        </a:defRPr>
      </a:lvl2pPr>
      <a:lvl3pPr algn="ctr" rtl="0" fontAlgn="base">
        <a:spcBef>
          <a:spcPct val="0"/>
        </a:spcBef>
        <a:spcAft>
          <a:spcPct val="0"/>
        </a:spcAft>
        <a:defRPr sz="3600">
          <a:solidFill>
            <a:schemeClr val="tx2"/>
          </a:solidFill>
          <a:latin typeface="Arial Black" pitchFamily="34" charset="0"/>
        </a:defRPr>
      </a:lvl3pPr>
      <a:lvl4pPr algn="ctr" rtl="0" fontAlgn="base">
        <a:spcBef>
          <a:spcPct val="0"/>
        </a:spcBef>
        <a:spcAft>
          <a:spcPct val="0"/>
        </a:spcAft>
        <a:defRPr sz="3600">
          <a:solidFill>
            <a:schemeClr val="tx2"/>
          </a:solidFill>
          <a:latin typeface="Arial Black" pitchFamily="34" charset="0"/>
        </a:defRPr>
      </a:lvl4pPr>
      <a:lvl5pPr algn="ctr" rtl="0" fontAlgn="base">
        <a:spcBef>
          <a:spcPct val="0"/>
        </a:spcBef>
        <a:spcAft>
          <a:spcPct val="0"/>
        </a:spcAft>
        <a:defRPr sz="3600">
          <a:solidFill>
            <a:schemeClr val="tx2"/>
          </a:solidFill>
          <a:latin typeface="Arial Black" pitchFamily="34" charset="0"/>
        </a:defRPr>
      </a:lvl5pPr>
      <a:lvl6pPr marL="457200" algn="ctr" rtl="0" fontAlgn="base">
        <a:spcBef>
          <a:spcPct val="0"/>
        </a:spcBef>
        <a:spcAft>
          <a:spcPct val="0"/>
        </a:spcAft>
        <a:defRPr sz="3600">
          <a:solidFill>
            <a:schemeClr val="tx2"/>
          </a:solidFill>
          <a:latin typeface="Arial Black" pitchFamily="34" charset="0"/>
        </a:defRPr>
      </a:lvl6pPr>
      <a:lvl7pPr marL="914400" algn="ctr" rtl="0" fontAlgn="base">
        <a:spcBef>
          <a:spcPct val="0"/>
        </a:spcBef>
        <a:spcAft>
          <a:spcPct val="0"/>
        </a:spcAft>
        <a:defRPr sz="3600">
          <a:solidFill>
            <a:schemeClr val="tx2"/>
          </a:solidFill>
          <a:latin typeface="Arial Black" pitchFamily="34" charset="0"/>
        </a:defRPr>
      </a:lvl7pPr>
      <a:lvl8pPr marL="1371600" algn="ctr" rtl="0" fontAlgn="base">
        <a:spcBef>
          <a:spcPct val="0"/>
        </a:spcBef>
        <a:spcAft>
          <a:spcPct val="0"/>
        </a:spcAft>
        <a:defRPr sz="3600">
          <a:solidFill>
            <a:schemeClr val="tx2"/>
          </a:solidFill>
          <a:latin typeface="Arial Black" pitchFamily="34" charset="0"/>
        </a:defRPr>
      </a:lvl8pPr>
      <a:lvl9pPr marL="1828800" algn="ctr" rtl="0" fontAlgn="base">
        <a:spcBef>
          <a:spcPct val="0"/>
        </a:spcBef>
        <a:spcAft>
          <a:spcPct val="0"/>
        </a:spcAft>
        <a:defRPr sz="36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31.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9.png"/><Relationship Id="rId5" Type="http://schemas.microsoft.com/office/2007/relationships/media" Target="../media/media3.mp4"/><Relationship Id="rId10" Type="http://schemas.openxmlformats.org/officeDocument/2006/relationships/image" Target="../media/image28.png"/><Relationship Id="rId4" Type="http://schemas.openxmlformats.org/officeDocument/2006/relationships/video" Target="../media/media2.mp4"/><Relationship Id="rId9"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hyperlink" Target="http://journals.plos.org/plosone/article?id=10.1371/journal.pone.0124519"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 M. </a:t>
            </a:r>
            <a:r>
              <a:rPr lang="en-US" dirty="0" err="1"/>
              <a:t>Rauterberg</a:t>
            </a:r>
            <a:r>
              <a:rPr lang="en-US" dirty="0"/>
              <a:t>, TU/e</a:t>
            </a:r>
          </a:p>
        </p:txBody>
      </p:sp>
      <p:sp>
        <p:nvSpPr>
          <p:cNvPr id="6" name="Slide Number Placeholder 3"/>
          <p:cNvSpPr>
            <a:spLocks noGrp="1"/>
          </p:cNvSpPr>
          <p:nvPr>
            <p:ph type="sldNum" sz="quarter" idx="12"/>
          </p:nvPr>
        </p:nvSpPr>
        <p:spPr/>
        <p:txBody>
          <a:bodyPr/>
          <a:lstStyle/>
          <a:p>
            <a:fld id="{D25778E5-75F7-4549-91D2-5028BEA4430B}" type="slidenum">
              <a:rPr lang="en-US" smtClean="0"/>
              <a:pPr/>
              <a:t>1</a:t>
            </a:fld>
            <a:r>
              <a:rPr lang="en-US" dirty="0"/>
              <a:t>/15</a:t>
            </a:r>
          </a:p>
        </p:txBody>
      </p:sp>
      <p:sp>
        <p:nvSpPr>
          <p:cNvPr id="2053" name="Rectangle 5"/>
          <p:cNvSpPr>
            <a:spLocks noChangeArrowheads="1"/>
          </p:cNvSpPr>
          <p:nvPr/>
        </p:nvSpPr>
        <p:spPr bwMode="auto">
          <a:xfrm>
            <a:off x="2195513" y="2205038"/>
            <a:ext cx="5616847" cy="1077218"/>
          </a:xfrm>
          <a:prstGeom prst="rect">
            <a:avLst/>
          </a:prstGeom>
          <a:noFill/>
          <a:ln w="9525">
            <a:noFill/>
            <a:miter lim="800000"/>
            <a:headEnd/>
            <a:tailEnd/>
          </a:ln>
          <a:effectLst/>
        </p:spPr>
        <p:txBody>
          <a:bodyPr wrap="square">
            <a:spAutoFit/>
          </a:bodyPr>
          <a:lstStyle/>
          <a:p>
            <a:r>
              <a:rPr lang="en-US" sz="3200" b="1" dirty="0"/>
              <a:t>Mood Boards and </a:t>
            </a:r>
            <a:br>
              <a:rPr lang="en-US" sz="3200" b="1" dirty="0"/>
            </a:br>
            <a:r>
              <a:rPr lang="en-US" sz="3200" b="1" dirty="0"/>
              <a:t>the Collective Unconscious</a:t>
            </a:r>
          </a:p>
        </p:txBody>
      </p:sp>
      <p:sp>
        <p:nvSpPr>
          <p:cNvPr id="2054" name="Rectangle 6"/>
          <p:cNvSpPr>
            <a:spLocks noChangeArrowheads="1"/>
          </p:cNvSpPr>
          <p:nvPr/>
        </p:nvSpPr>
        <p:spPr bwMode="auto">
          <a:xfrm>
            <a:off x="2267744" y="3860800"/>
            <a:ext cx="3312368" cy="1231106"/>
          </a:xfrm>
          <a:prstGeom prst="rect">
            <a:avLst/>
          </a:prstGeom>
          <a:noFill/>
          <a:ln w="9525">
            <a:noFill/>
            <a:miter lim="800000"/>
            <a:headEnd/>
            <a:tailEnd/>
          </a:ln>
          <a:effectLst/>
        </p:spPr>
        <p:txBody>
          <a:bodyPr wrap="square">
            <a:spAutoFit/>
          </a:bodyPr>
          <a:lstStyle/>
          <a:p>
            <a:r>
              <a:rPr lang="en-US" sz="1800" dirty="0"/>
              <a:t>Matthias RAUTERBERG</a:t>
            </a:r>
          </a:p>
          <a:p>
            <a:endParaRPr lang="en-US" sz="1400" dirty="0"/>
          </a:p>
          <a:p>
            <a:r>
              <a:rPr lang="en-US" sz="1400" dirty="0"/>
              <a:t>Department of Industrial Design</a:t>
            </a:r>
          </a:p>
          <a:p>
            <a:r>
              <a:rPr lang="en-US" sz="1400" dirty="0"/>
              <a:t>Eindhoven University of Technology</a:t>
            </a:r>
          </a:p>
          <a:p>
            <a:r>
              <a:rPr lang="en-US" sz="1400" dirty="0"/>
              <a:t>The Netherlands</a:t>
            </a:r>
          </a:p>
        </p:txBody>
      </p:sp>
      <p:sp>
        <p:nvSpPr>
          <p:cNvPr id="7" name="Rectangle 5"/>
          <p:cNvSpPr>
            <a:spLocks noGrp="1" noChangeArrowheads="1"/>
          </p:cNvSpPr>
          <p:nvPr>
            <p:ph type="ftr" sz="quarter" idx="11"/>
          </p:nvPr>
        </p:nvSpPr>
        <p:spPr>
          <a:xfrm>
            <a:off x="3124200" y="6553200"/>
            <a:ext cx="2895600" cy="152400"/>
          </a:xfrm>
          <a:noFill/>
        </p:spPr>
        <p:txBody>
          <a:bodyPr/>
          <a:lstStyle/>
          <a:p>
            <a:r>
              <a:rPr lang="en-US" sz="800" dirty="0">
                <a:solidFill>
                  <a:schemeClr val="bg2"/>
                </a:solidFill>
                <a:latin typeface="Arial" charset="0"/>
                <a:cs typeface="Arial" charset="0"/>
              </a:rPr>
              <a:t>Eindhoven University of Technology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chemeClr val="bg1"/>
                </a:solidFill>
              </a:rPr>
              <a:t>© M. Rauterberg, TU/e</a:t>
            </a:r>
          </a:p>
        </p:txBody>
      </p:sp>
      <p:sp>
        <p:nvSpPr>
          <p:cNvPr id="3" name="Slide Number Placeholder 2"/>
          <p:cNvSpPr>
            <a:spLocks noGrp="1"/>
          </p:cNvSpPr>
          <p:nvPr>
            <p:ph type="sldNum" sz="quarter" idx="12"/>
          </p:nvPr>
        </p:nvSpPr>
        <p:spPr/>
        <p:txBody>
          <a:bodyPr/>
          <a:lstStyle/>
          <a:p>
            <a:fld id="{B342E562-1C73-4DBB-BF9F-592710377D9D}" type="slidenum">
              <a:rPr lang="en-US" smtClean="0">
                <a:solidFill>
                  <a:schemeClr val="bg1"/>
                </a:solidFill>
              </a:rPr>
              <a:pPr/>
              <a:t>10</a:t>
            </a:fld>
            <a:r>
              <a:rPr lang="en-US" dirty="0">
                <a:solidFill>
                  <a:schemeClr val="bg1"/>
                </a:solidFill>
              </a:rPr>
              <a:t>/15</a:t>
            </a:r>
          </a:p>
        </p:txBody>
      </p:sp>
      <p:sp>
        <p:nvSpPr>
          <p:cNvPr id="4" name="Footer Placeholder 3"/>
          <p:cNvSpPr>
            <a:spLocks noGrp="1"/>
          </p:cNvSpPr>
          <p:nvPr>
            <p:ph type="ftr" sz="quarter" idx="11"/>
          </p:nvPr>
        </p:nvSpPr>
        <p:spPr/>
        <p:txBody>
          <a:bodyPr/>
          <a:lstStyle/>
          <a:p>
            <a:r>
              <a:rPr lang="en-US" sz="800">
                <a:solidFill>
                  <a:schemeClr val="bg1"/>
                </a:solidFill>
                <a:latin typeface="Arial" charset="0"/>
                <a:cs typeface="Arial" charset="0"/>
              </a:rPr>
              <a:t>Eindhoven University of Technology</a:t>
            </a:r>
            <a:endParaRPr lang="en-US" sz="800" dirty="0">
              <a:solidFill>
                <a:schemeClr val="bg1"/>
              </a:solidFill>
              <a:latin typeface="Arial" charset="0"/>
              <a:cs typeface="Arial" charset="0"/>
            </a:endParaRPr>
          </a:p>
        </p:txBody>
      </p:sp>
      <p:pic>
        <p:nvPicPr>
          <p:cNvPr id="5" name="Honda - The Co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5496" y="157135"/>
            <a:ext cx="4536504" cy="2551784"/>
          </a:xfrm>
          <a:prstGeom prst="rect">
            <a:avLst/>
          </a:prstGeom>
        </p:spPr>
      </p:pic>
      <p:pic>
        <p:nvPicPr>
          <p:cNvPr id="6" name="BMW - Feeling Remain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652686" y="162018"/>
            <a:ext cx="4527826" cy="2546902"/>
          </a:xfrm>
          <a:prstGeom prst="rect">
            <a:avLst/>
          </a:prstGeom>
        </p:spPr>
      </p:pic>
      <p:pic>
        <p:nvPicPr>
          <p:cNvPr id="7" name="JEEP Grand Cherokee 2014 - TV Commercial for New Zealand">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4654386" y="3212976"/>
            <a:ext cx="4480498" cy="2520280"/>
          </a:xfrm>
          <a:prstGeom prst="rect">
            <a:avLst/>
          </a:prstGeom>
        </p:spPr>
      </p:pic>
      <p:pic>
        <p:nvPicPr>
          <p:cNvPr id="8" name="Honda Everyday">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214908" y="3014791"/>
            <a:ext cx="3997052" cy="2742023"/>
          </a:xfrm>
          <a:prstGeom prst="rect">
            <a:avLst/>
          </a:prstGeom>
        </p:spPr>
      </p:pic>
      <p:sp>
        <p:nvSpPr>
          <p:cNvPr id="9" name="TextBox 8">
            <a:extLst>
              <a:ext uri="{FF2B5EF4-FFF2-40B4-BE49-F238E27FC236}">
                <a16:creationId xmlns:a16="http://schemas.microsoft.com/office/drawing/2014/main" id="{AAA7D9F4-595C-4DF5-A522-321084FBC6B5}"/>
              </a:ext>
            </a:extLst>
          </p:cNvPr>
          <p:cNvSpPr txBox="1"/>
          <p:nvPr/>
        </p:nvSpPr>
        <p:spPr>
          <a:xfrm>
            <a:off x="107504" y="162018"/>
            <a:ext cx="782587" cy="246221"/>
          </a:xfrm>
          <a:prstGeom prst="rect">
            <a:avLst/>
          </a:prstGeom>
          <a:noFill/>
        </p:spPr>
        <p:txBody>
          <a:bodyPr wrap="none" rtlCol="0">
            <a:spAutoFit/>
          </a:bodyPr>
          <a:lstStyle/>
          <a:p>
            <a:r>
              <a:rPr lang="nl-NL" b="1" dirty="0"/>
              <a:t>Clip-</a:t>
            </a:r>
            <a:r>
              <a:rPr lang="nl-NL" b="1" dirty="0" err="1"/>
              <a:t>parts</a:t>
            </a:r>
            <a:endParaRPr lang="nl-NL" b="1" dirty="0"/>
          </a:p>
        </p:txBody>
      </p:sp>
      <p:sp>
        <p:nvSpPr>
          <p:cNvPr id="10" name="TextBox 9">
            <a:extLst>
              <a:ext uri="{FF2B5EF4-FFF2-40B4-BE49-F238E27FC236}">
                <a16:creationId xmlns:a16="http://schemas.microsoft.com/office/drawing/2014/main" id="{277B3B82-6822-4CC9-AFC8-685EAB0A513D}"/>
              </a:ext>
            </a:extLst>
          </p:cNvPr>
          <p:cNvSpPr txBox="1"/>
          <p:nvPr/>
        </p:nvSpPr>
        <p:spPr>
          <a:xfrm>
            <a:off x="138820" y="3110771"/>
            <a:ext cx="1021433" cy="246221"/>
          </a:xfrm>
          <a:prstGeom prst="rect">
            <a:avLst/>
          </a:prstGeom>
          <a:noFill/>
        </p:spPr>
        <p:txBody>
          <a:bodyPr wrap="none" rtlCol="0">
            <a:spAutoFit/>
          </a:bodyPr>
          <a:lstStyle/>
          <a:p>
            <a:r>
              <a:rPr lang="nl-NL" b="1" dirty="0">
                <a:solidFill>
                  <a:schemeClr val="bg1"/>
                </a:solidFill>
              </a:rPr>
              <a:t>Clip-</a:t>
            </a:r>
            <a:r>
              <a:rPr lang="nl-NL" b="1" dirty="0" err="1">
                <a:solidFill>
                  <a:schemeClr val="bg1"/>
                </a:solidFill>
              </a:rPr>
              <a:t>everyday</a:t>
            </a:r>
            <a:endParaRPr lang="nl-NL" b="1" dirty="0">
              <a:solidFill>
                <a:schemeClr val="bg1"/>
              </a:solidFill>
            </a:endParaRPr>
          </a:p>
        </p:txBody>
      </p:sp>
      <p:sp>
        <p:nvSpPr>
          <p:cNvPr id="11" name="TextBox 10">
            <a:extLst>
              <a:ext uri="{FF2B5EF4-FFF2-40B4-BE49-F238E27FC236}">
                <a16:creationId xmlns:a16="http://schemas.microsoft.com/office/drawing/2014/main" id="{D0D19499-F077-436E-9175-772829EC21B1}"/>
              </a:ext>
            </a:extLst>
          </p:cNvPr>
          <p:cNvSpPr txBox="1"/>
          <p:nvPr/>
        </p:nvSpPr>
        <p:spPr>
          <a:xfrm>
            <a:off x="4695489" y="152400"/>
            <a:ext cx="838691" cy="246221"/>
          </a:xfrm>
          <a:prstGeom prst="rect">
            <a:avLst/>
          </a:prstGeom>
          <a:noFill/>
        </p:spPr>
        <p:txBody>
          <a:bodyPr wrap="none" rtlCol="0">
            <a:spAutoFit/>
          </a:bodyPr>
          <a:lstStyle/>
          <a:p>
            <a:r>
              <a:rPr lang="nl-NL" b="1" dirty="0">
                <a:solidFill>
                  <a:schemeClr val="bg1"/>
                </a:solidFill>
              </a:rPr>
              <a:t>Clip-anima</a:t>
            </a:r>
          </a:p>
        </p:txBody>
      </p:sp>
      <p:sp>
        <p:nvSpPr>
          <p:cNvPr id="12" name="TextBox 11">
            <a:extLst>
              <a:ext uri="{FF2B5EF4-FFF2-40B4-BE49-F238E27FC236}">
                <a16:creationId xmlns:a16="http://schemas.microsoft.com/office/drawing/2014/main" id="{721FF80E-AE28-4F80-A04B-BDC0B58B9A86}"/>
              </a:ext>
            </a:extLst>
          </p:cNvPr>
          <p:cNvSpPr txBox="1"/>
          <p:nvPr/>
        </p:nvSpPr>
        <p:spPr>
          <a:xfrm>
            <a:off x="4716016" y="3212976"/>
            <a:ext cx="747320" cy="246221"/>
          </a:xfrm>
          <a:prstGeom prst="rect">
            <a:avLst/>
          </a:prstGeom>
          <a:noFill/>
        </p:spPr>
        <p:txBody>
          <a:bodyPr wrap="none" rtlCol="0">
            <a:spAutoFit/>
          </a:bodyPr>
          <a:lstStyle/>
          <a:p>
            <a:r>
              <a:rPr lang="nl-NL" b="1" dirty="0">
                <a:solidFill>
                  <a:schemeClr val="bg1"/>
                </a:solidFill>
              </a:rPr>
              <a:t>Clip-</a:t>
            </a:r>
            <a:r>
              <a:rPr lang="nl-NL" b="1" dirty="0" err="1">
                <a:solidFill>
                  <a:schemeClr val="bg1"/>
                </a:solidFill>
              </a:rPr>
              <a:t>hero</a:t>
            </a:r>
            <a:endParaRPr lang="nl-NL" b="1" dirty="0">
              <a:solidFill>
                <a:schemeClr val="bg1"/>
              </a:solidFill>
            </a:endParaRPr>
          </a:p>
        </p:txBody>
      </p:sp>
    </p:spTree>
    <p:extLst>
      <p:ext uri="{BB962C8B-B14F-4D97-AF65-F5344CB8AC3E}">
        <p14:creationId xmlns:p14="http://schemas.microsoft.com/office/powerpoint/2010/main" val="3944281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video>
              <p:cMediaNode vol="80000">
                <p:cTn id="25"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M. Rauterberg, TU/e</a:t>
            </a:r>
          </a:p>
        </p:txBody>
      </p:sp>
      <p:sp>
        <p:nvSpPr>
          <p:cNvPr id="3" name="Slide Number Placeholder 2"/>
          <p:cNvSpPr>
            <a:spLocks noGrp="1"/>
          </p:cNvSpPr>
          <p:nvPr>
            <p:ph type="sldNum" sz="quarter" idx="12"/>
          </p:nvPr>
        </p:nvSpPr>
        <p:spPr/>
        <p:txBody>
          <a:bodyPr/>
          <a:lstStyle/>
          <a:p>
            <a:fld id="{B342E562-1C73-4DBB-BF9F-592710377D9D}" type="slidenum">
              <a:rPr lang="en-US" smtClean="0"/>
              <a:pPr/>
              <a:t>11</a:t>
            </a:fld>
            <a:r>
              <a:rPr lang="en-US" dirty="0"/>
              <a:t>/15</a:t>
            </a:r>
          </a:p>
        </p:txBody>
      </p:sp>
      <p:sp>
        <p:nvSpPr>
          <p:cNvPr id="4" name="Footer Placeholder 3"/>
          <p:cNvSpPr>
            <a:spLocks noGrp="1"/>
          </p:cNvSpPr>
          <p:nvPr>
            <p:ph type="ftr" sz="quarter" idx="11"/>
          </p:nvPr>
        </p:nvSpPr>
        <p:spPr/>
        <p:txBody>
          <a:bodyPr/>
          <a:lstStyle/>
          <a:p>
            <a:r>
              <a:rPr lang="en-US" sz="800">
                <a:solidFill>
                  <a:schemeClr val="bg2"/>
                </a:solidFill>
                <a:latin typeface="Arial" charset="0"/>
                <a:cs typeface="Arial" charset="0"/>
              </a:rPr>
              <a:t>Eindhoven University of Technology</a:t>
            </a:r>
            <a:endParaRPr lang="en-US" sz="800" dirty="0">
              <a:solidFill>
                <a:schemeClr val="bg2"/>
              </a:solidFill>
              <a:latin typeface="Arial" charset="0"/>
              <a:cs typeface="Arial" charset="0"/>
            </a:endParaRPr>
          </a:p>
        </p:txBody>
      </p:sp>
      <p:pic>
        <p:nvPicPr>
          <p:cNvPr id="5" name="Picture 4">
            <a:extLst>
              <a:ext uri="{FF2B5EF4-FFF2-40B4-BE49-F238E27FC236}">
                <a16:creationId xmlns:a16="http://schemas.microsoft.com/office/drawing/2014/main" id="{19514756-AF61-42CC-A5C7-8C0F93A9E6C4}"/>
              </a:ext>
            </a:extLst>
          </p:cNvPr>
          <p:cNvPicPr>
            <a:picLocks noChangeAspect="1"/>
          </p:cNvPicPr>
          <p:nvPr/>
        </p:nvPicPr>
        <p:blipFill>
          <a:blip r:embed="rId2"/>
          <a:stretch>
            <a:fillRect/>
          </a:stretch>
        </p:blipFill>
        <p:spPr>
          <a:xfrm>
            <a:off x="395536" y="120926"/>
            <a:ext cx="8172400" cy="3564945"/>
          </a:xfrm>
          <a:prstGeom prst="rect">
            <a:avLst/>
          </a:prstGeom>
        </p:spPr>
      </p:pic>
      <p:sp>
        <p:nvSpPr>
          <p:cNvPr id="7" name="TextBox 6">
            <a:extLst>
              <a:ext uri="{FF2B5EF4-FFF2-40B4-BE49-F238E27FC236}">
                <a16:creationId xmlns:a16="http://schemas.microsoft.com/office/drawing/2014/main" id="{738F4D42-47E7-4464-AA82-F4F6F8824FDB}"/>
              </a:ext>
            </a:extLst>
          </p:cNvPr>
          <p:cNvSpPr txBox="1"/>
          <p:nvPr/>
        </p:nvSpPr>
        <p:spPr>
          <a:xfrm>
            <a:off x="5783712" y="120926"/>
            <a:ext cx="2784224" cy="307777"/>
          </a:xfrm>
          <a:prstGeom prst="rect">
            <a:avLst/>
          </a:prstGeom>
          <a:noFill/>
        </p:spPr>
        <p:txBody>
          <a:bodyPr wrap="none" rtlCol="0">
            <a:spAutoFit/>
          </a:bodyPr>
          <a:lstStyle/>
          <a:p>
            <a:r>
              <a:rPr lang="nl-NL" sz="1400" b="1" dirty="0"/>
              <a:t>Top-</a:t>
            </a:r>
            <a:r>
              <a:rPr lang="nl-NL" sz="1400" b="1" dirty="0" err="1"/>
              <a:t>ranked</a:t>
            </a:r>
            <a:r>
              <a:rPr lang="nl-NL" sz="1400" b="1" dirty="0"/>
              <a:t> </a:t>
            </a:r>
            <a:r>
              <a:rPr lang="nl-NL" sz="1400" b="1" dirty="0" err="1"/>
              <a:t>mood-board</a:t>
            </a:r>
            <a:r>
              <a:rPr lang="nl-NL" sz="1400" b="1" dirty="0"/>
              <a:t>: </a:t>
            </a:r>
            <a:r>
              <a:rPr lang="nl-NL" sz="1400" b="1" dirty="0" err="1"/>
              <a:t>parts</a:t>
            </a:r>
            <a:endParaRPr lang="nl-NL" sz="1400" b="1" dirty="0"/>
          </a:p>
        </p:txBody>
      </p:sp>
      <p:pic>
        <p:nvPicPr>
          <p:cNvPr id="8" name="Picture 7">
            <a:extLst>
              <a:ext uri="{FF2B5EF4-FFF2-40B4-BE49-F238E27FC236}">
                <a16:creationId xmlns:a16="http://schemas.microsoft.com/office/drawing/2014/main" id="{45989254-F2E8-4E7B-A37B-57711A6AA000}"/>
              </a:ext>
            </a:extLst>
          </p:cNvPr>
          <p:cNvPicPr>
            <a:picLocks noChangeAspect="1"/>
          </p:cNvPicPr>
          <p:nvPr/>
        </p:nvPicPr>
        <p:blipFill>
          <a:blip r:embed="rId3"/>
          <a:stretch>
            <a:fillRect/>
          </a:stretch>
        </p:blipFill>
        <p:spPr>
          <a:xfrm>
            <a:off x="395536" y="3940266"/>
            <a:ext cx="8172400" cy="2585078"/>
          </a:xfrm>
          <a:prstGeom prst="rect">
            <a:avLst/>
          </a:prstGeom>
        </p:spPr>
      </p:pic>
      <p:sp>
        <p:nvSpPr>
          <p:cNvPr id="9" name="TextBox 8">
            <a:extLst>
              <a:ext uri="{FF2B5EF4-FFF2-40B4-BE49-F238E27FC236}">
                <a16:creationId xmlns:a16="http://schemas.microsoft.com/office/drawing/2014/main" id="{5EB2B9CC-3E59-491F-9FAE-05BD79273681}"/>
              </a:ext>
            </a:extLst>
          </p:cNvPr>
          <p:cNvSpPr txBox="1"/>
          <p:nvPr/>
        </p:nvSpPr>
        <p:spPr>
          <a:xfrm>
            <a:off x="5508104" y="3841303"/>
            <a:ext cx="3122458" cy="307777"/>
          </a:xfrm>
          <a:prstGeom prst="rect">
            <a:avLst/>
          </a:prstGeom>
          <a:noFill/>
        </p:spPr>
        <p:txBody>
          <a:bodyPr wrap="none" rtlCol="0">
            <a:spAutoFit/>
          </a:bodyPr>
          <a:lstStyle/>
          <a:p>
            <a:r>
              <a:rPr lang="nl-NL" sz="1400" b="1" dirty="0"/>
              <a:t>Top-</a:t>
            </a:r>
            <a:r>
              <a:rPr lang="nl-NL" sz="1400" b="1" dirty="0" err="1"/>
              <a:t>ranked</a:t>
            </a:r>
            <a:r>
              <a:rPr lang="nl-NL" sz="1400" b="1" dirty="0"/>
              <a:t> </a:t>
            </a:r>
            <a:r>
              <a:rPr lang="nl-NL" sz="1400" b="1" dirty="0" err="1"/>
              <a:t>mood-board</a:t>
            </a:r>
            <a:r>
              <a:rPr lang="nl-NL" sz="1400" b="1" dirty="0"/>
              <a:t>: </a:t>
            </a:r>
            <a:r>
              <a:rPr lang="nl-NL" sz="1400" b="1" dirty="0" err="1"/>
              <a:t>everyday</a:t>
            </a:r>
            <a:endParaRPr lang="nl-NL" sz="1400" b="1" dirty="0"/>
          </a:p>
        </p:txBody>
      </p:sp>
    </p:spTree>
    <p:extLst>
      <p:ext uri="{BB962C8B-B14F-4D97-AF65-F5344CB8AC3E}">
        <p14:creationId xmlns:p14="http://schemas.microsoft.com/office/powerpoint/2010/main" val="1648866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M. Rauterberg, TU/e</a:t>
            </a:r>
          </a:p>
        </p:txBody>
      </p:sp>
      <p:sp>
        <p:nvSpPr>
          <p:cNvPr id="3" name="Slide Number Placeholder 2"/>
          <p:cNvSpPr>
            <a:spLocks noGrp="1"/>
          </p:cNvSpPr>
          <p:nvPr>
            <p:ph type="sldNum" sz="quarter" idx="12"/>
          </p:nvPr>
        </p:nvSpPr>
        <p:spPr/>
        <p:txBody>
          <a:bodyPr/>
          <a:lstStyle/>
          <a:p>
            <a:fld id="{B342E562-1C73-4DBB-BF9F-592710377D9D}" type="slidenum">
              <a:rPr lang="en-US" smtClean="0"/>
              <a:pPr/>
              <a:t>12</a:t>
            </a:fld>
            <a:r>
              <a:rPr lang="en-US" dirty="0"/>
              <a:t>/15</a:t>
            </a:r>
          </a:p>
        </p:txBody>
      </p:sp>
      <p:sp>
        <p:nvSpPr>
          <p:cNvPr id="4" name="Footer Placeholder 3"/>
          <p:cNvSpPr>
            <a:spLocks noGrp="1"/>
          </p:cNvSpPr>
          <p:nvPr>
            <p:ph type="ftr" sz="quarter" idx="11"/>
          </p:nvPr>
        </p:nvSpPr>
        <p:spPr/>
        <p:txBody>
          <a:bodyPr/>
          <a:lstStyle/>
          <a:p>
            <a:r>
              <a:rPr lang="en-US" sz="800">
                <a:solidFill>
                  <a:schemeClr val="bg2"/>
                </a:solidFill>
                <a:latin typeface="Arial" charset="0"/>
                <a:cs typeface="Arial" charset="0"/>
              </a:rPr>
              <a:t>Eindhoven University of Technology</a:t>
            </a:r>
            <a:endParaRPr lang="en-US" sz="800" dirty="0">
              <a:solidFill>
                <a:schemeClr val="bg2"/>
              </a:solidFill>
              <a:latin typeface="Arial" charset="0"/>
              <a:cs typeface="Arial" charset="0"/>
            </a:endParaRPr>
          </a:p>
        </p:txBody>
      </p:sp>
      <p:pic>
        <p:nvPicPr>
          <p:cNvPr id="7" name="Picture 6">
            <a:extLst>
              <a:ext uri="{FF2B5EF4-FFF2-40B4-BE49-F238E27FC236}">
                <a16:creationId xmlns:a16="http://schemas.microsoft.com/office/drawing/2014/main" id="{E25C33AB-3B93-4527-BE1B-133501757128}"/>
              </a:ext>
            </a:extLst>
          </p:cNvPr>
          <p:cNvPicPr>
            <a:picLocks noChangeAspect="1"/>
          </p:cNvPicPr>
          <p:nvPr/>
        </p:nvPicPr>
        <p:blipFill>
          <a:blip r:embed="rId2"/>
          <a:stretch>
            <a:fillRect/>
          </a:stretch>
        </p:blipFill>
        <p:spPr>
          <a:xfrm>
            <a:off x="467544" y="3134867"/>
            <a:ext cx="7956376" cy="3723133"/>
          </a:xfrm>
          <a:prstGeom prst="rect">
            <a:avLst/>
          </a:prstGeom>
        </p:spPr>
      </p:pic>
      <p:sp>
        <p:nvSpPr>
          <p:cNvPr id="8" name="TextBox 7">
            <a:extLst>
              <a:ext uri="{FF2B5EF4-FFF2-40B4-BE49-F238E27FC236}">
                <a16:creationId xmlns:a16="http://schemas.microsoft.com/office/drawing/2014/main" id="{A087A555-E95D-4644-B2F5-23C21E746869}"/>
              </a:ext>
            </a:extLst>
          </p:cNvPr>
          <p:cNvSpPr txBox="1"/>
          <p:nvPr/>
        </p:nvSpPr>
        <p:spPr>
          <a:xfrm>
            <a:off x="389669" y="3068960"/>
            <a:ext cx="2734531" cy="307777"/>
          </a:xfrm>
          <a:prstGeom prst="rect">
            <a:avLst/>
          </a:prstGeom>
          <a:noFill/>
        </p:spPr>
        <p:txBody>
          <a:bodyPr wrap="none" rtlCol="0">
            <a:spAutoFit/>
          </a:bodyPr>
          <a:lstStyle/>
          <a:p>
            <a:r>
              <a:rPr lang="nl-NL" sz="1400" b="1" dirty="0"/>
              <a:t>Top-</a:t>
            </a:r>
            <a:r>
              <a:rPr lang="nl-NL" sz="1400" b="1" dirty="0" err="1"/>
              <a:t>ranked</a:t>
            </a:r>
            <a:r>
              <a:rPr lang="nl-NL" sz="1400" b="1" dirty="0"/>
              <a:t> </a:t>
            </a:r>
            <a:r>
              <a:rPr lang="nl-NL" sz="1400" b="1" dirty="0" err="1"/>
              <a:t>mood-board</a:t>
            </a:r>
            <a:r>
              <a:rPr lang="nl-NL" sz="1400" b="1" dirty="0"/>
              <a:t>: </a:t>
            </a:r>
            <a:r>
              <a:rPr lang="nl-NL" sz="1400" b="1" dirty="0" err="1"/>
              <a:t>hero</a:t>
            </a:r>
            <a:endParaRPr lang="nl-NL" sz="1400" b="1" dirty="0"/>
          </a:p>
        </p:txBody>
      </p:sp>
      <p:pic>
        <p:nvPicPr>
          <p:cNvPr id="9" name="Picture 8">
            <a:extLst>
              <a:ext uri="{FF2B5EF4-FFF2-40B4-BE49-F238E27FC236}">
                <a16:creationId xmlns:a16="http://schemas.microsoft.com/office/drawing/2014/main" id="{C8D37981-D25B-498D-AB51-9F52407D78D1}"/>
              </a:ext>
            </a:extLst>
          </p:cNvPr>
          <p:cNvPicPr>
            <a:picLocks noChangeAspect="1"/>
          </p:cNvPicPr>
          <p:nvPr/>
        </p:nvPicPr>
        <p:blipFill>
          <a:blip r:embed="rId3"/>
          <a:stretch>
            <a:fillRect/>
          </a:stretch>
        </p:blipFill>
        <p:spPr>
          <a:xfrm>
            <a:off x="487817" y="152400"/>
            <a:ext cx="7956376" cy="2780489"/>
          </a:xfrm>
          <a:prstGeom prst="rect">
            <a:avLst/>
          </a:prstGeom>
        </p:spPr>
      </p:pic>
      <p:sp>
        <p:nvSpPr>
          <p:cNvPr id="10" name="TextBox 9">
            <a:extLst>
              <a:ext uri="{FF2B5EF4-FFF2-40B4-BE49-F238E27FC236}">
                <a16:creationId xmlns:a16="http://schemas.microsoft.com/office/drawing/2014/main" id="{33728515-F506-4473-8E57-44E80E1A1D40}"/>
              </a:ext>
            </a:extLst>
          </p:cNvPr>
          <p:cNvSpPr txBox="1"/>
          <p:nvPr/>
        </p:nvSpPr>
        <p:spPr>
          <a:xfrm>
            <a:off x="397309" y="96887"/>
            <a:ext cx="2864374" cy="307777"/>
          </a:xfrm>
          <a:prstGeom prst="rect">
            <a:avLst/>
          </a:prstGeom>
          <a:noFill/>
        </p:spPr>
        <p:txBody>
          <a:bodyPr wrap="none" rtlCol="0">
            <a:spAutoFit/>
          </a:bodyPr>
          <a:lstStyle/>
          <a:p>
            <a:r>
              <a:rPr lang="nl-NL" sz="1400" b="1" dirty="0"/>
              <a:t>Top-</a:t>
            </a:r>
            <a:r>
              <a:rPr lang="nl-NL" sz="1400" b="1" dirty="0" err="1"/>
              <a:t>ranked</a:t>
            </a:r>
            <a:r>
              <a:rPr lang="nl-NL" sz="1400" b="1" dirty="0"/>
              <a:t> </a:t>
            </a:r>
            <a:r>
              <a:rPr lang="nl-NL" sz="1400" b="1" dirty="0" err="1"/>
              <a:t>mood-board</a:t>
            </a:r>
            <a:r>
              <a:rPr lang="nl-NL" sz="1400" b="1" dirty="0"/>
              <a:t>: anima</a:t>
            </a:r>
          </a:p>
        </p:txBody>
      </p:sp>
    </p:spTree>
    <p:extLst>
      <p:ext uri="{BB962C8B-B14F-4D97-AF65-F5344CB8AC3E}">
        <p14:creationId xmlns:p14="http://schemas.microsoft.com/office/powerpoint/2010/main" val="2657913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0BB678-9BEC-45F8-9D9E-DFB060EB9940}"/>
              </a:ext>
            </a:extLst>
          </p:cNvPr>
          <p:cNvSpPr>
            <a:spLocks noGrp="1"/>
          </p:cNvSpPr>
          <p:nvPr>
            <p:ph type="dt" sz="half" idx="10"/>
          </p:nvPr>
        </p:nvSpPr>
        <p:spPr/>
        <p:txBody>
          <a:bodyPr/>
          <a:lstStyle/>
          <a:p>
            <a:r>
              <a:rPr lang="en-US"/>
              <a:t>© M. Rauterberg, TU/e</a:t>
            </a:r>
          </a:p>
        </p:txBody>
      </p:sp>
      <p:sp>
        <p:nvSpPr>
          <p:cNvPr id="3" name="Slide Number Placeholder 2">
            <a:extLst>
              <a:ext uri="{FF2B5EF4-FFF2-40B4-BE49-F238E27FC236}">
                <a16:creationId xmlns:a16="http://schemas.microsoft.com/office/drawing/2014/main" id="{84C975C1-E849-4716-AFE8-5688E36A9893}"/>
              </a:ext>
            </a:extLst>
          </p:cNvPr>
          <p:cNvSpPr>
            <a:spLocks noGrp="1"/>
          </p:cNvSpPr>
          <p:nvPr>
            <p:ph type="sldNum" sz="quarter" idx="12"/>
          </p:nvPr>
        </p:nvSpPr>
        <p:spPr/>
        <p:txBody>
          <a:bodyPr/>
          <a:lstStyle/>
          <a:p>
            <a:fld id="{B342E562-1C73-4DBB-BF9F-592710377D9D}" type="slidenum">
              <a:rPr lang="en-US" smtClean="0"/>
              <a:pPr/>
              <a:t>13</a:t>
            </a:fld>
            <a:r>
              <a:rPr lang="en-US" dirty="0"/>
              <a:t>/15</a:t>
            </a:r>
          </a:p>
        </p:txBody>
      </p:sp>
      <p:sp>
        <p:nvSpPr>
          <p:cNvPr id="4" name="Footer Placeholder 3">
            <a:extLst>
              <a:ext uri="{FF2B5EF4-FFF2-40B4-BE49-F238E27FC236}">
                <a16:creationId xmlns:a16="http://schemas.microsoft.com/office/drawing/2014/main" id="{4802AAF5-089B-43A6-A68B-93A25608DB7F}"/>
              </a:ext>
            </a:extLst>
          </p:cNvPr>
          <p:cNvSpPr>
            <a:spLocks noGrp="1"/>
          </p:cNvSpPr>
          <p:nvPr>
            <p:ph type="ftr" sz="quarter" idx="11"/>
          </p:nvPr>
        </p:nvSpPr>
        <p:spPr/>
        <p:txBody>
          <a:bodyPr/>
          <a:lstStyle/>
          <a:p>
            <a:r>
              <a:rPr lang="en-US" sz="800">
                <a:solidFill>
                  <a:schemeClr val="bg2"/>
                </a:solidFill>
                <a:latin typeface="Arial" charset="0"/>
                <a:cs typeface="Arial" charset="0"/>
              </a:rPr>
              <a:t>Eindhoven University of Technology</a:t>
            </a:r>
            <a:endParaRPr lang="en-US" sz="800" dirty="0">
              <a:solidFill>
                <a:schemeClr val="bg2"/>
              </a:solidFill>
              <a:latin typeface="Arial" charset="0"/>
              <a:cs typeface="Arial" charset="0"/>
            </a:endParaRPr>
          </a:p>
        </p:txBody>
      </p:sp>
      <p:pic>
        <p:nvPicPr>
          <p:cNvPr id="5" name="Picture 4">
            <a:extLst>
              <a:ext uri="{FF2B5EF4-FFF2-40B4-BE49-F238E27FC236}">
                <a16:creationId xmlns:a16="http://schemas.microsoft.com/office/drawing/2014/main" id="{E69CAD69-9720-4EA2-B087-32D2B49AB80D}"/>
              </a:ext>
            </a:extLst>
          </p:cNvPr>
          <p:cNvPicPr>
            <a:picLocks noChangeAspect="1"/>
          </p:cNvPicPr>
          <p:nvPr/>
        </p:nvPicPr>
        <p:blipFill>
          <a:blip r:embed="rId2"/>
          <a:stretch>
            <a:fillRect/>
          </a:stretch>
        </p:blipFill>
        <p:spPr>
          <a:xfrm>
            <a:off x="107132" y="364054"/>
            <a:ext cx="4368506" cy="2488882"/>
          </a:xfrm>
          <a:prstGeom prst="rect">
            <a:avLst/>
          </a:prstGeom>
        </p:spPr>
      </p:pic>
      <p:sp>
        <p:nvSpPr>
          <p:cNvPr id="6" name="Rectangle 5">
            <a:extLst>
              <a:ext uri="{FF2B5EF4-FFF2-40B4-BE49-F238E27FC236}">
                <a16:creationId xmlns:a16="http://schemas.microsoft.com/office/drawing/2014/main" id="{1A98A85E-E1A9-4168-94EC-A1978F890590}"/>
              </a:ext>
            </a:extLst>
          </p:cNvPr>
          <p:cNvSpPr/>
          <p:nvPr/>
        </p:nvSpPr>
        <p:spPr>
          <a:xfrm>
            <a:off x="338266" y="6021288"/>
            <a:ext cx="8640960" cy="215444"/>
          </a:xfrm>
          <a:prstGeom prst="rect">
            <a:avLst/>
          </a:prstGeom>
        </p:spPr>
        <p:txBody>
          <a:bodyPr wrap="square">
            <a:spAutoFit/>
          </a:bodyPr>
          <a:lstStyle/>
          <a:p>
            <a:r>
              <a:rPr lang="en-US" sz="800" b="1" dirty="0">
                <a:solidFill>
                  <a:srgbClr val="221122"/>
                </a:solidFill>
                <a:latin typeface="Arial" panose="020B0604020202020204" pitchFamily="34" charset="0"/>
              </a:rPr>
              <a:t>REF</a:t>
            </a:r>
            <a:r>
              <a:rPr lang="en-US" sz="800" dirty="0">
                <a:solidFill>
                  <a:srgbClr val="221122"/>
                </a:solidFill>
                <a:latin typeface="Arial" panose="020B0604020202020204" pitchFamily="34" charset="0"/>
              </a:rPr>
              <a:t>: Huang Ming CHANG</a:t>
            </a:r>
            <a:r>
              <a:rPr lang="en-US" sz="800" dirty="0">
                <a:solidFill>
                  <a:srgbClr val="000000"/>
                </a:solidFill>
                <a:latin typeface="Arial" panose="020B0604020202020204" pitchFamily="34" charset="0"/>
              </a:rPr>
              <a:t> (2014). </a:t>
            </a:r>
            <a:r>
              <a:rPr lang="en-US" sz="800" dirty="0">
                <a:solidFill>
                  <a:srgbClr val="221122"/>
                </a:solidFill>
                <a:latin typeface="Arial" panose="020B0604020202020204" pitchFamily="34" charset="0"/>
              </a:rPr>
              <a:t>Emotions in archetypal media content</a:t>
            </a:r>
            <a:r>
              <a:rPr lang="en-US" sz="800" dirty="0">
                <a:solidFill>
                  <a:srgbClr val="000000"/>
                </a:solidFill>
                <a:latin typeface="Arial" panose="020B0604020202020204" pitchFamily="34" charset="0"/>
              </a:rPr>
              <a:t>. </a:t>
            </a:r>
            <a:r>
              <a:rPr lang="en-US" sz="800" i="1" dirty="0">
                <a:solidFill>
                  <a:srgbClr val="000000"/>
                </a:solidFill>
                <a:latin typeface="Arial" panose="020B0604020202020204" pitchFamily="34" charset="0"/>
              </a:rPr>
              <a:t>PhD Thesis</a:t>
            </a:r>
            <a:r>
              <a:rPr lang="en-US" sz="800" dirty="0">
                <a:solidFill>
                  <a:srgbClr val="000000"/>
                </a:solidFill>
                <a:latin typeface="Arial" panose="020B0604020202020204" pitchFamily="34" charset="0"/>
              </a:rPr>
              <a:t>, Eindhoven University of Technology &amp; </a:t>
            </a:r>
            <a:r>
              <a:rPr lang="en-US" sz="800" dirty="0" err="1">
                <a:solidFill>
                  <a:srgbClr val="000000"/>
                </a:solidFill>
                <a:latin typeface="Arial" panose="020B0604020202020204" pitchFamily="34" charset="0"/>
              </a:rPr>
              <a:t>Universitat</a:t>
            </a:r>
            <a:r>
              <a:rPr lang="en-US" sz="800" dirty="0">
                <a:solidFill>
                  <a:srgbClr val="000000"/>
                </a:solidFill>
                <a:latin typeface="Arial" panose="020B0604020202020204" pitchFamily="34" charset="0"/>
              </a:rPr>
              <a:t> </a:t>
            </a:r>
            <a:r>
              <a:rPr lang="en-US" sz="800" dirty="0" err="1">
                <a:solidFill>
                  <a:srgbClr val="000000"/>
                </a:solidFill>
                <a:latin typeface="Arial" panose="020B0604020202020204" pitchFamily="34" charset="0"/>
              </a:rPr>
              <a:t>Politècnica</a:t>
            </a:r>
            <a:r>
              <a:rPr lang="en-US" sz="800" dirty="0">
                <a:solidFill>
                  <a:srgbClr val="000000"/>
                </a:solidFill>
                <a:latin typeface="Arial" panose="020B0604020202020204" pitchFamily="34" charset="0"/>
              </a:rPr>
              <a:t> de </a:t>
            </a:r>
            <a:r>
              <a:rPr lang="en-US" sz="800" dirty="0" err="1">
                <a:solidFill>
                  <a:srgbClr val="000000"/>
                </a:solidFill>
                <a:latin typeface="Arial" panose="020B0604020202020204" pitchFamily="34" charset="0"/>
              </a:rPr>
              <a:t>Catalunya</a:t>
            </a:r>
            <a:r>
              <a:rPr lang="en-US" sz="800" dirty="0">
                <a:solidFill>
                  <a:srgbClr val="000000"/>
                </a:solidFill>
                <a:latin typeface="Arial" panose="020B0604020202020204" pitchFamily="34" charset="0"/>
              </a:rPr>
              <a:t>.</a:t>
            </a:r>
            <a:endParaRPr lang="en-US" sz="800" dirty="0"/>
          </a:p>
        </p:txBody>
      </p:sp>
      <p:pic>
        <p:nvPicPr>
          <p:cNvPr id="7" name="Picture 6">
            <a:extLst>
              <a:ext uri="{FF2B5EF4-FFF2-40B4-BE49-F238E27FC236}">
                <a16:creationId xmlns:a16="http://schemas.microsoft.com/office/drawing/2014/main" id="{988B30F5-6C6C-45AF-8714-C445DF3FA3D4}"/>
              </a:ext>
            </a:extLst>
          </p:cNvPr>
          <p:cNvPicPr>
            <a:picLocks noChangeAspect="1"/>
          </p:cNvPicPr>
          <p:nvPr/>
        </p:nvPicPr>
        <p:blipFill>
          <a:blip r:embed="rId3"/>
          <a:stretch>
            <a:fillRect/>
          </a:stretch>
        </p:blipFill>
        <p:spPr>
          <a:xfrm>
            <a:off x="4932040" y="364054"/>
            <a:ext cx="4067944" cy="2376776"/>
          </a:xfrm>
          <a:prstGeom prst="rect">
            <a:avLst/>
          </a:prstGeom>
        </p:spPr>
      </p:pic>
      <p:pic>
        <p:nvPicPr>
          <p:cNvPr id="8" name="Picture 7">
            <a:extLst>
              <a:ext uri="{FF2B5EF4-FFF2-40B4-BE49-F238E27FC236}">
                <a16:creationId xmlns:a16="http://schemas.microsoft.com/office/drawing/2014/main" id="{9A227E87-D76C-4341-AF80-21B8F0F620EE}"/>
              </a:ext>
            </a:extLst>
          </p:cNvPr>
          <p:cNvPicPr>
            <a:picLocks noChangeAspect="1"/>
          </p:cNvPicPr>
          <p:nvPr/>
        </p:nvPicPr>
        <p:blipFill>
          <a:blip r:embed="rId4"/>
          <a:stretch>
            <a:fillRect/>
          </a:stretch>
        </p:blipFill>
        <p:spPr>
          <a:xfrm>
            <a:off x="4788393" y="3140968"/>
            <a:ext cx="3984132" cy="2651571"/>
          </a:xfrm>
          <a:prstGeom prst="rect">
            <a:avLst/>
          </a:prstGeom>
        </p:spPr>
      </p:pic>
      <p:pic>
        <p:nvPicPr>
          <p:cNvPr id="9" name="Picture 8">
            <a:extLst>
              <a:ext uri="{FF2B5EF4-FFF2-40B4-BE49-F238E27FC236}">
                <a16:creationId xmlns:a16="http://schemas.microsoft.com/office/drawing/2014/main" id="{C8BB2DCD-79E9-4176-BC56-D11DB78B90F9}"/>
              </a:ext>
            </a:extLst>
          </p:cNvPr>
          <p:cNvPicPr>
            <a:picLocks noChangeAspect="1"/>
          </p:cNvPicPr>
          <p:nvPr/>
        </p:nvPicPr>
        <p:blipFill>
          <a:blip r:embed="rId5"/>
          <a:stretch>
            <a:fillRect/>
          </a:stretch>
        </p:blipFill>
        <p:spPr>
          <a:xfrm>
            <a:off x="539552" y="3303657"/>
            <a:ext cx="3596946" cy="2488882"/>
          </a:xfrm>
          <a:prstGeom prst="rect">
            <a:avLst/>
          </a:prstGeom>
        </p:spPr>
      </p:pic>
      <p:sp>
        <p:nvSpPr>
          <p:cNvPr id="11" name="Freeform: Shape 10">
            <a:extLst>
              <a:ext uri="{FF2B5EF4-FFF2-40B4-BE49-F238E27FC236}">
                <a16:creationId xmlns:a16="http://schemas.microsoft.com/office/drawing/2014/main" id="{CC2DC9FB-FFBA-4FCB-BA20-0D7433E94E47}"/>
              </a:ext>
            </a:extLst>
          </p:cNvPr>
          <p:cNvSpPr/>
          <p:nvPr/>
        </p:nvSpPr>
        <p:spPr>
          <a:xfrm>
            <a:off x="1510018" y="595618"/>
            <a:ext cx="1753299" cy="83890"/>
          </a:xfrm>
          <a:custGeom>
            <a:avLst/>
            <a:gdLst>
              <a:gd name="connsiteX0" fmla="*/ 0 w 1753299"/>
              <a:gd name="connsiteY0" fmla="*/ 75501 h 83890"/>
              <a:gd name="connsiteX1" fmla="*/ 8389 w 1753299"/>
              <a:gd name="connsiteY1" fmla="*/ 0 h 83890"/>
              <a:gd name="connsiteX2" fmla="*/ 1753299 w 1753299"/>
              <a:gd name="connsiteY2" fmla="*/ 8389 h 83890"/>
              <a:gd name="connsiteX3" fmla="*/ 1753299 w 1753299"/>
              <a:gd name="connsiteY3" fmla="*/ 83890 h 83890"/>
              <a:gd name="connsiteX4" fmla="*/ 1753299 w 1753299"/>
              <a:gd name="connsiteY4" fmla="*/ 83890 h 8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299" h="83890">
                <a:moveTo>
                  <a:pt x="0" y="75501"/>
                </a:moveTo>
                <a:lnTo>
                  <a:pt x="8389" y="0"/>
                </a:lnTo>
                <a:lnTo>
                  <a:pt x="1753299" y="8389"/>
                </a:lnTo>
                <a:lnTo>
                  <a:pt x="1753299" y="83890"/>
                </a:lnTo>
                <a:lnTo>
                  <a:pt x="1753299" y="8389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Box 11">
            <a:extLst>
              <a:ext uri="{FF2B5EF4-FFF2-40B4-BE49-F238E27FC236}">
                <a16:creationId xmlns:a16="http://schemas.microsoft.com/office/drawing/2014/main" id="{61113046-CCCA-4995-8EE0-3C15E31B975D}"/>
              </a:ext>
            </a:extLst>
          </p:cNvPr>
          <p:cNvSpPr txBox="1"/>
          <p:nvPr/>
        </p:nvSpPr>
        <p:spPr>
          <a:xfrm>
            <a:off x="2057339" y="571786"/>
            <a:ext cx="561372" cy="215444"/>
          </a:xfrm>
          <a:prstGeom prst="rect">
            <a:avLst/>
          </a:prstGeom>
          <a:noFill/>
        </p:spPr>
        <p:txBody>
          <a:bodyPr wrap="none" rtlCol="0">
            <a:spAutoFit/>
          </a:bodyPr>
          <a:lstStyle/>
          <a:p>
            <a:r>
              <a:rPr lang="nl-NL" sz="800" dirty="0"/>
              <a:t>p&lt;0.001</a:t>
            </a:r>
          </a:p>
        </p:txBody>
      </p:sp>
      <p:sp>
        <p:nvSpPr>
          <p:cNvPr id="14" name="TextBox 13">
            <a:extLst>
              <a:ext uri="{FF2B5EF4-FFF2-40B4-BE49-F238E27FC236}">
                <a16:creationId xmlns:a16="http://schemas.microsoft.com/office/drawing/2014/main" id="{5704596A-3F9E-47D3-BAA6-439B5602A3DF}"/>
              </a:ext>
            </a:extLst>
          </p:cNvPr>
          <p:cNvSpPr txBox="1"/>
          <p:nvPr/>
        </p:nvSpPr>
        <p:spPr>
          <a:xfrm>
            <a:off x="7467012" y="549260"/>
            <a:ext cx="561372" cy="215444"/>
          </a:xfrm>
          <a:prstGeom prst="rect">
            <a:avLst/>
          </a:prstGeom>
          <a:noFill/>
        </p:spPr>
        <p:txBody>
          <a:bodyPr wrap="none" rtlCol="0">
            <a:spAutoFit/>
          </a:bodyPr>
          <a:lstStyle/>
          <a:p>
            <a:r>
              <a:rPr lang="nl-NL" sz="800" dirty="0"/>
              <a:t>p&lt;0.001</a:t>
            </a:r>
          </a:p>
        </p:txBody>
      </p:sp>
      <p:sp>
        <p:nvSpPr>
          <p:cNvPr id="15" name="Freeform: Shape 14">
            <a:extLst>
              <a:ext uri="{FF2B5EF4-FFF2-40B4-BE49-F238E27FC236}">
                <a16:creationId xmlns:a16="http://schemas.microsoft.com/office/drawing/2014/main" id="{1A4A6C09-4932-4F7D-BB35-52E9D20A2669}"/>
              </a:ext>
            </a:extLst>
          </p:cNvPr>
          <p:cNvSpPr/>
          <p:nvPr/>
        </p:nvSpPr>
        <p:spPr>
          <a:xfrm>
            <a:off x="7491369" y="553673"/>
            <a:ext cx="822121" cy="201336"/>
          </a:xfrm>
          <a:custGeom>
            <a:avLst/>
            <a:gdLst>
              <a:gd name="connsiteX0" fmla="*/ 822121 w 822121"/>
              <a:gd name="connsiteY0" fmla="*/ 67112 h 201336"/>
              <a:gd name="connsiteX1" fmla="*/ 822121 w 822121"/>
              <a:gd name="connsiteY1" fmla="*/ 0 h 201336"/>
              <a:gd name="connsiteX2" fmla="*/ 0 w 822121"/>
              <a:gd name="connsiteY2" fmla="*/ 8389 h 201336"/>
              <a:gd name="connsiteX3" fmla="*/ 8389 w 822121"/>
              <a:gd name="connsiteY3" fmla="*/ 201336 h 201336"/>
            </a:gdLst>
            <a:ahLst/>
            <a:cxnLst>
              <a:cxn ang="0">
                <a:pos x="connsiteX0" y="connsiteY0"/>
              </a:cxn>
              <a:cxn ang="0">
                <a:pos x="connsiteX1" y="connsiteY1"/>
              </a:cxn>
              <a:cxn ang="0">
                <a:pos x="connsiteX2" y="connsiteY2"/>
              </a:cxn>
              <a:cxn ang="0">
                <a:pos x="connsiteX3" y="connsiteY3"/>
              </a:cxn>
            </a:cxnLst>
            <a:rect l="l" t="t" r="r" b="b"/>
            <a:pathLst>
              <a:path w="822121" h="201336">
                <a:moveTo>
                  <a:pt x="822121" y="67112"/>
                </a:moveTo>
                <a:lnTo>
                  <a:pt x="822121" y="0"/>
                </a:lnTo>
                <a:lnTo>
                  <a:pt x="0" y="8389"/>
                </a:lnTo>
                <a:lnTo>
                  <a:pt x="8389" y="20133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xtBox 15">
            <a:extLst>
              <a:ext uri="{FF2B5EF4-FFF2-40B4-BE49-F238E27FC236}">
                <a16:creationId xmlns:a16="http://schemas.microsoft.com/office/drawing/2014/main" id="{E9DB40C9-A4CD-44C7-94C2-808056BA988F}"/>
              </a:ext>
            </a:extLst>
          </p:cNvPr>
          <p:cNvSpPr txBox="1"/>
          <p:nvPr/>
        </p:nvSpPr>
        <p:spPr>
          <a:xfrm>
            <a:off x="1994404" y="3573596"/>
            <a:ext cx="561372" cy="215444"/>
          </a:xfrm>
          <a:prstGeom prst="rect">
            <a:avLst/>
          </a:prstGeom>
          <a:noFill/>
          <a:ln>
            <a:noFill/>
          </a:ln>
          <a:effectLst/>
          <a:sp3d prstMaterial="clear">
            <a:bevelT h="63500"/>
          </a:sp3d>
        </p:spPr>
        <p:txBody>
          <a:bodyPr wrap="none" rtlCol="0">
            <a:spAutoFit/>
          </a:bodyPr>
          <a:lstStyle/>
          <a:p>
            <a:r>
              <a:rPr lang="nl-NL" sz="800" dirty="0"/>
              <a:t>p&lt;0.018</a:t>
            </a:r>
          </a:p>
        </p:txBody>
      </p:sp>
      <p:sp>
        <p:nvSpPr>
          <p:cNvPr id="17" name="TextBox 16">
            <a:extLst>
              <a:ext uri="{FF2B5EF4-FFF2-40B4-BE49-F238E27FC236}">
                <a16:creationId xmlns:a16="http://schemas.microsoft.com/office/drawing/2014/main" id="{21790DFF-C38B-40D1-A6F2-C455214435E5}"/>
              </a:ext>
            </a:extLst>
          </p:cNvPr>
          <p:cNvSpPr txBox="1"/>
          <p:nvPr/>
        </p:nvSpPr>
        <p:spPr>
          <a:xfrm>
            <a:off x="6674924" y="3501008"/>
            <a:ext cx="561372" cy="215444"/>
          </a:xfrm>
          <a:prstGeom prst="rect">
            <a:avLst/>
          </a:prstGeom>
          <a:noFill/>
          <a:effectLst>
            <a:innerShdw blurRad="114300">
              <a:prstClr val="black"/>
            </a:innerShdw>
          </a:effectLst>
        </p:spPr>
        <p:txBody>
          <a:bodyPr wrap="none" rtlCol="0">
            <a:spAutoFit/>
          </a:bodyPr>
          <a:lstStyle/>
          <a:p>
            <a:r>
              <a:rPr lang="nl-NL" sz="800" dirty="0"/>
              <a:t>p&lt;0.001</a:t>
            </a:r>
          </a:p>
        </p:txBody>
      </p:sp>
      <p:sp>
        <p:nvSpPr>
          <p:cNvPr id="18" name="Freeform: Shape 17">
            <a:extLst>
              <a:ext uri="{FF2B5EF4-FFF2-40B4-BE49-F238E27FC236}">
                <a16:creationId xmlns:a16="http://schemas.microsoft.com/office/drawing/2014/main" id="{643DC5BC-4AB9-427A-8202-ADBD3BBAC854}"/>
              </a:ext>
            </a:extLst>
          </p:cNvPr>
          <p:cNvSpPr/>
          <p:nvPr/>
        </p:nvSpPr>
        <p:spPr>
          <a:xfrm>
            <a:off x="6652470" y="562062"/>
            <a:ext cx="838899" cy="159391"/>
          </a:xfrm>
          <a:custGeom>
            <a:avLst/>
            <a:gdLst>
              <a:gd name="connsiteX0" fmla="*/ 838899 w 838899"/>
              <a:gd name="connsiteY0" fmla="*/ 0 h 159391"/>
              <a:gd name="connsiteX1" fmla="*/ 0 w 838899"/>
              <a:gd name="connsiteY1" fmla="*/ 0 h 159391"/>
              <a:gd name="connsiteX2" fmla="*/ 8389 w 838899"/>
              <a:gd name="connsiteY2" fmla="*/ 159391 h 159391"/>
            </a:gdLst>
            <a:ahLst/>
            <a:cxnLst>
              <a:cxn ang="0">
                <a:pos x="connsiteX0" y="connsiteY0"/>
              </a:cxn>
              <a:cxn ang="0">
                <a:pos x="connsiteX1" y="connsiteY1"/>
              </a:cxn>
              <a:cxn ang="0">
                <a:pos x="connsiteX2" y="connsiteY2"/>
              </a:cxn>
            </a:cxnLst>
            <a:rect l="l" t="t" r="r" b="b"/>
            <a:pathLst>
              <a:path w="838899" h="159391">
                <a:moveTo>
                  <a:pt x="838899" y="0"/>
                </a:moveTo>
                <a:lnTo>
                  <a:pt x="0" y="0"/>
                </a:lnTo>
                <a:lnTo>
                  <a:pt x="8389" y="159391"/>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xtBox 18">
            <a:extLst>
              <a:ext uri="{FF2B5EF4-FFF2-40B4-BE49-F238E27FC236}">
                <a16:creationId xmlns:a16="http://schemas.microsoft.com/office/drawing/2014/main" id="{4C0EE451-7204-4A2E-8835-FCB4A1B877E5}"/>
              </a:ext>
            </a:extLst>
          </p:cNvPr>
          <p:cNvSpPr txBox="1"/>
          <p:nvPr/>
        </p:nvSpPr>
        <p:spPr>
          <a:xfrm>
            <a:off x="6660232" y="548680"/>
            <a:ext cx="561372" cy="215444"/>
          </a:xfrm>
          <a:prstGeom prst="rect">
            <a:avLst/>
          </a:prstGeom>
          <a:noFill/>
        </p:spPr>
        <p:txBody>
          <a:bodyPr wrap="none" rtlCol="0">
            <a:spAutoFit/>
          </a:bodyPr>
          <a:lstStyle/>
          <a:p>
            <a:r>
              <a:rPr lang="nl-NL" sz="800" dirty="0"/>
              <a:t>p&lt;0.024</a:t>
            </a:r>
          </a:p>
        </p:txBody>
      </p:sp>
      <p:sp>
        <p:nvSpPr>
          <p:cNvPr id="20" name="Freeform: Shape 19">
            <a:extLst>
              <a:ext uri="{FF2B5EF4-FFF2-40B4-BE49-F238E27FC236}">
                <a16:creationId xmlns:a16="http://schemas.microsoft.com/office/drawing/2014/main" id="{BCD48E82-E743-4C06-9363-A22CDC30465F}"/>
              </a:ext>
            </a:extLst>
          </p:cNvPr>
          <p:cNvSpPr/>
          <p:nvPr/>
        </p:nvSpPr>
        <p:spPr>
          <a:xfrm>
            <a:off x="5821333" y="562062"/>
            <a:ext cx="838899" cy="159391"/>
          </a:xfrm>
          <a:custGeom>
            <a:avLst/>
            <a:gdLst>
              <a:gd name="connsiteX0" fmla="*/ 838899 w 838899"/>
              <a:gd name="connsiteY0" fmla="*/ 0 h 159391"/>
              <a:gd name="connsiteX1" fmla="*/ 0 w 838899"/>
              <a:gd name="connsiteY1" fmla="*/ 0 h 159391"/>
              <a:gd name="connsiteX2" fmla="*/ 8389 w 838899"/>
              <a:gd name="connsiteY2" fmla="*/ 159391 h 159391"/>
            </a:gdLst>
            <a:ahLst/>
            <a:cxnLst>
              <a:cxn ang="0">
                <a:pos x="connsiteX0" y="connsiteY0"/>
              </a:cxn>
              <a:cxn ang="0">
                <a:pos x="connsiteX1" y="connsiteY1"/>
              </a:cxn>
              <a:cxn ang="0">
                <a:pos x="connsiteX2" y="connsiteY2"/>
              </a:cxn>
            </a:cxnLst>
            <a:rect l="l" t="t" r="r" b="b"/>
            <a:pathLst>
              <a:path w="838899" h="159391">
                <a:moveTo>
                  <a:pt x="838899" y="0"/>
                </a:moveTo>
                <a:lnTo>
                  <a:pt x="0" y="0"/>
                </a:lnTo>
                <a:lnTo>
                  <a:pt x="8389" y="159391"/>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Box 20">
            <a:extLst>
              <a:ext uri="{FF2B5EF4-FFF2-40B4-BE49-F238E27FC236}">
                <a16:creationId xmlns:a16="http://schemas.microsoft.com/office/drawing/2014/main" id="{6D27A0D8-7A7F-4F20-A016-476AF7948B31}"/>
              </a:ext>
            </a:extLst>
          </p:cNvPr>
          <p:cNvSpPr txBox="1"/>
          <p:nvPr/>
        </p:nvSpPr>
        <p:spPr>
          <a:xfrm>
            <a:off x="5810828" y="548680"/>
            <a:ext cx="561372" cy="215444"/>
          </a:xfrm>
          <a:prstGeom prst="rect">
            <a:avLst/>
          </a:prstGeom>
          <a:noFill/>
        </p:spPr>
        <p:txBody>
          <a:bodyPr wrap="none" rtlCol="0">
            <a:spAutoFit/>
          </a:bodyPr>
          <a:lstStyle/>
          <a:p>
            <a:r>
              <a:rPr lang="nl-NL" sz="800" dirty="0"/>
              <a:t>p&lt;0.049</a:t>
            </a:r>
          </a:p>
        </p:txBody>
      </p:sp>
    </p:spTree>
    <p:extLst>
      <p:ext uri="{BB962C8B-B14F-4D97-AF65-F5344CB8AC3E}">
        <p14:creationId xmlns:p14="http://schemas.microsoft.com/office/powerpoint/2010/main" val="122979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7A5DDB-E15D-4F92-AF30-38B05134E4A5}"/>
              </a:ext>
            </a:extLst>
          </p:cNvPr>
          <p:cNvSpPr>
            <a:spLocks noGrp="1"/>
          </p:cNvSpPr>
          <p:nvPr>
            <p:ph type="dt" sz="half" idx="10"/>
          </p:nvPr>
        </p:nvSpPr>
        <p:spPr/>
        <p:txBody>
          <a:bodyPr/>
          <a:lstStyle/>
          <a:p>
            <a:r>
              <a:rPr lang="en-US"/>
              <a:t>© M. Rauterberg, TU/e</a:t>
            </a:r>
          </a:p>
        </p:txBody>
      </p:sp>
      <p:sp>
        <p:nvSpPr>
          <p:cNvPr id="3" name="Slide Number Placeholder 2">
            <a:extLst>
              <a:ext uri="{FF2B5EF4-FFF2-40B4-BE49-F238E27FC236}">
                <a16:creationId xmlns:a16="http://schemas.microsoft.com/office/drawing/2014/main" id="{C371C828-0D80-4ED1-B5AF-C9325A6D2DE1}"/>
              </a:ext>
            </a:extLst>
          </p:cNvPr>
          <p:cNvSpPr>
            <a:spLocks noGrp="1"/>
          </p:cNvSpPr>
          <p:nvPr>
            <p:ph type="sldNum" sz="quarter" idx="12"/>
          </p:nvPr>
        </p:nvSpPr>
        <p:spPr/>
        <p:txBody>
          <a:bodyPr/>
          <a:lstStyle/>
          <a:p>
            <a:fld id="{B342E562-1C73-4DBB-BF9F-592710377D9D}" type="slidenum">
              <a:rPr lang="en-US" smtClean="0"/>
              <a:pPr/>
              <a:t>14</a:t>
            </a:fld>
            <a:r>
              <a:rPr lang="en-US" dirty="0"/>
              <a:t>/15</a:t>
            </a:r>
          </a:p>
        </p:txBody>
      </p:sp>
      <p:sp>
        <p:nvSpPr>
          <p:cNvPr id="4" name="Footer Placeholder 3">
            <a:extLst>
              <a:ext uri="{FF2B5EF4-FFF2-40B4-BE49-F238E27FC236}">
                <a16:creationId xmlns:a16="http://schemas.microsoft.com/office/drawing/2014/main" id="{E40DDBF1-392B-4F82-8895-62437B58DBE9}"/>
              </a:ext>
            </a:extLst>
          </p:cNvPr>
          <p:cNvSpPr>
            <a:spLocks noGrp="1"/>
          </p:cNvSpPr>
          <p:nvPr>
            <p:ph type="ftr" sz="quarter" idx="11"/>
          </p:nvPr>
        </p:nvSpPr>
        <p:spPr/>
        <p:txBody>
          <a:bodyPr/>
          <a:lstStyle/>
          <a:p>
            <a:r>
              <a:rPr lang="en-US" sz="800">
                <a:solidFill>
                  <a:schemeClr val="bg2"/>
                </a:solidFill>
                <a:latin typeface="Arial" charset="0"/>
                <a:cs typeface="Arial" charset="0"/>
              </a:rPr>
              <a:t>Eindhoven University of Technology</a:t>
            </a:r>
            <a:endParaRPr lang="en-US" sz="800" dirty="0">
              <a:solidFill>
                <a:schemeClr val="bg2"/>
              </a:solidFill>
              <a:latin typeface="Arial" charset="0"/>
              <a:cs typeface="Arial" charset="0"/>
            </a:endParaRPr>
          </a:p>
        </p:txBody>
      </p:sp>
      <p:sp>
        <p:nvSpPr>
          <p:cNvPr id="5" name="TextBox 4">
            <a:extLst>
              <a:ext uri="{FF2B5EF4-FFF2-40B4-BE49-F238E27FC236}">
                <a16:creationId xmlns:a16="http://schemas.microsoft.com/office/drawing/2014/main" id="{AE4C0DB8-ACEF-4190-B067-79161F432B2C}"/>
              </a:ext>
            </a:extLst>
          </p:cNvPr>
          <p:cNvSpPr txBox="1"/>
          <p:nvPr/>
        </p:nvSpPr>
        <p:spPr>
          <a:xfrm>
            <a:off x="827584" y="980728"/>
            <a:ext cx="2417650" cy="584775"/>
          </a:xfrm>
          <a:prstGeom prst="rect">
            <a:avLst/>
          </a:prstGeom>
          <a:noFill/>
        </p:spPr>
        <p:txBody>
          <a:bodyPr wrap="none" rtlCol="0">
            <a:spAutoFit/>
          </a:bodyPr>
          <a:lstStyle/>
          <a:p>
            <a:r>
              <a:rPr lang="nl-NL" sz="3200" dirty="0" err="1"/>
              <a:t>Conclusions</a:t>
            </a:r>
            <a:endParaRPr lang="nl-NL" sz="3200" dirty="0"/>
          </a:p>
        </p:txBody>
      </p:sp>
      <p:sp>
        <p:nvSpPr>
          <p:cNvPr id="6" name="TextBox 5">
            <a:extLst>
              <a:ext uri="{FF2B5EF4-FFF2-40B4-BE49-F238E27FC236}">
                <a16:creationId xmlns:a16="http://schemas.microsoft.com/office/drawing/2014/main" id="{D0DB96FB-70E6-43F6-B923-A4FF84BE39F6}"/>
              </a:ext>
            </a:extLst>
          </p:cNvPr>
          <p:cNvSpPr txBox="1"/>
          <p:nvPr/>
        </p:nvSpPr>
        <p:spPr>
          <a:xfrm>
            <a:off x="899592" y="2060848"/>
            <a:ext cx="7629012" cy="1754326"/>
          </a:xfrm>
          <a:prstGeom prst="rect">
            <a:avLst/>
          </a:prstGeom>
          <a:noFill/>
        </p:spPr>
        <p:txBody>
          <a:bodyPr wrap="none" rtlCol="0">
            <a:spAutoFit/>
          </a:bodyPr>
          <a:lstStyle/>
          <a:p>
            <a:pPr marL="285750" indent="-285750">
              <a:buFont typeface="Arial" panose="020B0604020202020204" pitchFamily="34" charset="0"/>
              <a:buChar char="•"/>
            </a:pPr>
            <a:r>
              <a:rPr lang="en-GB" sz="1800" dirty="0"/>
              <a:t>Priming with archetypal input increases attractiveness of mood boards</a:t>
            </a:r>
            <a:br>
              <a:rPr lang="en-GB" sz="1800" dirty="0"/>
            </a:br>
            <a:endParaRPr lang="en-GB" sz="1800" dirty="0"/>
          </a:p>
          <a:p>
            <a:pPr marL="285750" indent="-285750">
              <a:buFont typeface="Arial" panose="020B0604020202020204" pitchFamily="34" charset="0"/>
              <a:buChar char="•"/>
            </a:pPr>
            <a:r>
              <a:rPr lang="en-GB" sz="1800" dirty="0"/>
              <a:t>Different designers reacts differently to archetypal priming</a:t>
            </a:r>
            <a:br>
              <a:rPr lang="en-GB" sz="1800" dirty="0"/>
            </a:br>
            <a:endParaRPr lang="en-GB" sz="1800" dirty="0"/>
          </a:p>
          <a:p>
            <a:pPr marL="285750" indent="-285750">
              <a:buFont typeface="Arial" panose="020B0604020202020204" pitchFamily="34" charset="0"/>
              <a:buChar char="•"/>
            </a:pPr>
            <a:r>
              <a:rPr lang="en-GB" sz="1800" dirty="0"/>
              <a:t>Eastern countries are less sensitive to archetypal based mood-boards</a:t>
            </a:r>
          </a:p>
          <a:p>
            <a:pPr marL="28575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1586159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encrypted-tbn1.gstatic.com/images?q=tbn:ANd9GcQDxJ6un2smuG56R_TYa53A0LuldVIDcgAMxOHG131XulnPTDB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381000" y="762000"/>
            <a:ext cx="450642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r>
              <a:rPr lang="en-US" altLang="nl-NL" sz="2400" dirty="0">
                <a:solidFill>
                  <a:schemeClr val="bg1"/>
                </a:solidFill>
                <a:cs typeface="Times New Roman" panose="02020603050405020304" pitchFamily="18" charset="0"/>
              </a:rPr>
              <a:t>Thank you for your attention.</a:t>
            </a:r>
          </a:p>
          <a:p>
            <a:pPr eaLnBrk="1" hangingPunct="1"/>
            <a:endParaRPr lang="en-US" altLang="nl-NL" sz="2400" dirty="0">
              <a:solidFill>
                <a:schemeClr val="bg1"/>
              </a:solidFill>
              <a:cs typeface="Times New Roman" panose="02020603050405020304" pitchFamily="18" charset="0"/>
            </a:endParaRPr>
          </a:p>
          <a:p>
            <a:pPr eaLnBrk="1" hangingPunct="1"/>
            <a:r>
              <a:rPr lang="en-US" altLang="nl-NL" sz="1800" dirty="0">
                <a:solidFill>
                  <a:schemeClr val="bg1"/>
                </a:solidFill>
                <a:cs typeface="Times New Roman" panose="02020603050405020304" pitchFamily="18" charset="0"/>
              </a:rPr>
              <a:t>A door opens for new design challenges…</a:t>
            </a:r>
          </a:p>
        </p:txBody>
      </p:sp>
      <p:sp>
        <p:nvSpPr>
          <p:cNvPr id="29700" name="Rectangle 4"/>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r>
              <a:rPr lang="en-US" altLang="nl-NL" sz="800" dirty="0">
                <a:solidFill>
                  <a:schemeClr val="bg1"/>
                </a:solidFill>
              </a:rPr>
              <a:t>© Matthias </a:t>
            </a:r>
            <a:r>
              <a:rPr lang="en-US" altLang="nl-NL" sz="800" dirty="0" err="1">
                <a:solidFill>
                  <a:schemeClr val="bg1"/>
                </a:solidFill>
              </a:rPr>
              <a:t>Rauterberg</a:t>
            </a:r>
            <a:r>
              <a:rPr lang="en-US" altLang="nl-NL" sz="800" dirty="0">
                <a:solidFill>
                  <a:schemeClr val="bg1"/>
                </a:solidFill>
              </a:rPr>
              <a:t>,</a:t>
            </a:r>
          </a:p>
        </p:txBody>
      </p:sp>
      <p:sp>
        <p:nvSpPr>
          <p:cNvPr id="29701"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r>
              <a:rPr lang="en-US" altLang="nl-NL" sz="800">
                <a:solidFill>
                  <a:schemeClr val="bg1"/>
                </a:solidFill>
              </a:rPr>
              <a:t>Eindhoven University of Technology</a:t>
            </a:r>
          </a:p>
        </p:txBody>
      </p:sp>
      <p:sp>
        <p:nvSpPr>
          <p:cNvPr id="2970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fld id="{C4606CC6-640A-4ED0-993E-A85E38B5A5F8}" type="slidenum">
              <a:rPr lang="en-US" altLang="nl-NL" sz="800" smtClean="0">
                <a:solidFill>
                  <a:schemeClr val="bg1"/>
                </a:solidFill>
              </a:rPr>
              <a:pPr eaLnBrk="1" hangingPunct="1"/>
              <a:t>15</a:t>
            </a:fld>
            <a:r>
              <a:rPr lang="en-US" altLang="nl-NL" sz="800" dirty="0">
                <a:solidFill>
                  <a:schemeClr val="bg1"/>
                </a:solidFill>
              </a:rPr>
              <a:t>/15</a:t>
            </a:r>
          </a:p>
        </p:txBody>
      </p:sp>
      <p:pic>
        <p:nvPicPr>
          <p:cNvPr id="102404" name="Picture 4" descr="Image result for conference hci international">
            <a:extLst>
              <a:ext uri="{FF2B5EF4-FFF2-40B4-BE49-F238E27FC236}">
                <a16:creationId xmlns:a16="http://schemas.microsoft.com/office/drawing/2014/main" id="{162D8402-8D9C-4AB0-A631-809836C4E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23" y="2708920"/>
            <a:ext cx="2752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46FA4DB1-CA1C-4946-AABA-4DAB9702E0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210" y="5559896"/>
            <a:ext cx="2438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a:extLst>
              <a:ext uri="{FF2B5EF4-FFF2-40B4-BE49-F238E27FC236}">
                <a16:creationId xmlns:a16="http://schemas.microsoft.com/office/drawing/2014/main" id="{7621B76F-52A8-43BE-A449-00C464F319AC}"/>
              </a:ext>
            </a:extLst>
          </p:cNvPr>
          <p:cNvSpPr>
            <a:spLocks noChangeArrowheads="1"/>
          </p:cNvSpPr>
          <p:nvPr/>
        </p:nvSpPr>
        <p:spPr bwMode="auto">
          <a:xfrm>
            <a:off x="432048" y="3959696"/>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nl-NL" sz="1000">
                <a:solidFill>
                  <a:schemeClr val="bg1"/>
                </a:solidFill>
                <a:latin typeface="Helvetica Neue"/>
              </a:rPr>
              <a:t>© 2020</a:t>
            </a:r>
          </a:p>
          <a:p>
            <a:pPr>
              <a:spcBef>
                <a:spcPct val="0"/>
              </a:spcBef>
              <a:buFontTx/>
              <a:buNone/>
            </a:pPr>
            <a:r>
              <a:rPr lang="en-US" altLang="nl-NL" sz="1000">
                <a:solidFill>
                  <a:schemeClr val="bg1"/>
                </a:solidFill>
                <a:latin typeface="Georgia" panose="02040502050405020303" pitchFamily="18" charset="0"/>
              </a:rPr>
              <a:t>Culture and Computing</a:t>
            </a:r>
          </a:p>
          <a:p>
            <a:pPr>
              <a:spcBef>
                <a:spcPct val="0"/>
              </a:spcBef>
              <a:buFontTx/>
              <a:buNone/>
            </a:pPr>
            <a:r>
              <a:rPr lang="en-US" altLang="nl-NL" sz="1000">
                <a:solidFill>
                  <a:schemeClr val="bg1"/>
                </a:solidFill>
                <a:latin typeface="Helvetica Neue"/>
              </a:rPr>
              <a:t>8th International Conference, C&amp;C 2020, Held as Part of the 22nd HCI International Conference, HCII 2020, Copenhagen, Denmark, July 19–24, 2020, Proceedings</a:t>
            </a:r>
          </a:p>
          <a:p>
            <a:pPr>
              <a:spcBef>
                <a:spcPct val="0"/>
              </a:spcBef>
              <a:buFontTx/>
              <a:buNone/>
            </a:pPr>
            <a:r>
              <a:rPr lang="en-US" altLang="nl-NL" sz="1000">
                <a:solidFill>
                  <a:schemeClr val="bg1"/>
                </a:solidFill>
                <a:latin typeface="Helvetica Neue"/>
              </a:rPr>
              <a:t>Editors: </a:t>
            </a:r>
            <a:r>
              <a:rPr lang="en-US" altLang="nl-NL" sz="1000" b="1">
                <a:solidFill>
                  <a:schemeClr val="bg1"/>
                </a:solidFill>
                <a:latin typeface="Helvetica Neue"/>
              </a:rPr>
              <a:t>Rauterberg</a:t>
            </a:r>
            <a:r>
              <a:rPr lang="en-US" altLang="nl-NL" sz="1000">
                <a:solidFill>
                  <a:schemeClr val="bg1"/>
                </a:solidFill>
                <a:latin typeface="Helvetica Neue"/>
              </a:rPr>
              <a:t>, Matthias (Ed.)</a:t>
            </a:r>
          </a:p>
        </p:txBody>
      </p:sp>
    </p:spTree>
    <p:extLst>
      <p:ext uri="{BB962C8B-B14F-4D97-AF65-F5344CB8AC3E}">
        <p14:creationId xmlns:p14="http://schemas.microsoft.com/office/powerpoint/2010/main" val="650233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23528" y="1280832"/>
            <a:ext cx="8136904" cy="4092384"/>
          </a:xfrm>
          <a:prstGeom prst="rect">
            <a:avLst/>
          </a:prstGeom>
          <a:noFill/>
          <a:ln w="9525">
            <a:noFill/>
            <a:miter lim="800000"/>
            <a:headEnd/>
            <a:tailEnd/>
          </a:ln>
        </p:spPr>
      </p:pic>
      <p:sp>
        <p:nvSpPr>
          <p:cNvPr id="8195" name="Rectangle 4"/>
          <p:cNvSpPr>
            <a:spLocks noChangeArrowheads="1"/>
          </p:cNvSpPr>
          <p:nvPr/>
        </p:nvSpPr>
        <p:spPr bwMode="auto">
          <a:xfrm>
            <a:off x="1219200" y="0"/>
            <a:ext cx="7924800" cy="738188"/>
          </a:xfrm>
          <a:prstGeom prst="rect">
            <a:avLst/>
          </a:prstGeom>
          <a:noFill/>
          <a:ln w="9525">
            <a:noFill/>
            <a:miter lim="800000"/>
            <a:headEnd/>
            <a:tailEnd/>
          </a:ln>
        </p:spPr>
        <p:txBody>
          <a:bodyPr>
            <a:spAutoFit/>
          </a:bodyPr>
          <a:lstStyle/>
          <a:p>
            <a:r>
              <a:rPr lang="en-US" sz="1400" b="1" dirty="0"/>
              <a:t>Daniel</a:t>
            </a:r>
            <a:r>
              <a:rPr lang="en-US" sz="1400" dirty="0"/>
              <a:t> </a:t>
            </a:r>
            <a:r>
              <a:rPr lang="en-US" sz="1400" b="1" dirty="0"/>
              <a:t>KAHNEMAN</a:t>
            </a:r>
            <a:r>
              <a:rPr lang="en-US" sz="1400" dirty="0"/>
              <a:t> </a:t>
            </a:r>
            <a:br>
              <a:rPr lang="en-US" sz="1400" dirty="0"/>
            </a:br>
            <a:r>
              <a:rPr lang="en-US" sz="1400" dirty="0"/>
              <a:t>Map of Bounded Rationality: A Perspective on Intuitive Judgement and Choice .</a:t>
            </a:r>
          </a:p>
          <a:p>
            <a:r>
              <a:rPr lang="en-US" sz="1400" dirty="0"/>
              <a:t>Nobel Prize, 8 December 2002</a:t>
            </a:r>
          </a:p>
        </p:txBody>
      </p:sp>
      <p:pic>
        <p:nvPicPr>
          <p:cNvPr id="8196" name="Picture 7" descr="http://grad.berkeley.edu/publications/egrad/images/ph_kahneman.jpg"/>
          <p:cNvPicPr>
            <a:picLocks noChangeAspect="1" noChangeArrowheads="1"/>
          </p:cNvPicPr>
          <p:nvPr/>
        </p:nvPicPr>
        <p:blipFill>
          <a:blip r:embed="rId3" cstate="print"/>
          <a:srcRect/>
          <a:stretch>
            <a:fillRect/>
          </a:stretch>
        </p:blipFill>
        <p:spPr bwMode="auto">
          <a:xfrm>
            <a:off x="0" y="0"/>
            <a:ext cx="1230313" cy="1524000"/>
          </a:xfrm>
          <a:prstGeom prst="rect">
            <a:avLst/>
          </a:prstGeom>
          <a:noFill/>
          <a:ln w="9525">
            <a:noFill/>
            <a:miter lim="800000"/>
            <a:headEnd/>
            <a:tailEnd/>
          </a:ln>
        </p:spPr>
      </p:pic>
      <p:sp>
        <p:nvSpPr>
          <p:cNvPr id="8197" name="Rectangle 4"/>
          <p:cNvSpPr>
            <a:spLocks noGrp="1" noChangeArrowheads="1"/>
          </p:cNvSpPr>
          <p:nvPr>
            <p:ph type="dt" sz="quarter" idx="10"/>
          </p:nvPr>
        </p:nvSpPr>
        <p:spPr>
          <a:noFill/>
        </p:spPr>
        <p:txBody>
          <a:bodyPr/>
          <a:lstStyle/>
          <a:p>
            <a:r>
              <a:rPr lang="en-US" dirty="0"/>
              <a:t>© Matthias </a:t>
            </a:r>
            <a:r>
              <a:rPr lang="en-US" dirty="0" err="1"/>
              <a:t>Rauterberg</a:t>
            </a:r>
            <a:endParaRPr lang="en-US" dirty="0"/>
          </a:p>
        </p:txBody>
      </p:sp>
      <p:sp>
        <p:nvSpPr>
          <p:cNvPr id="8198" name="Rectangle 5"/>
          <p:cNvSpPr>
            <a:spLocks noGrp="1" noChangeArrowheads="1"/>
          </p:cNvSpPr>
          <p:nvPr>
            <p:ph type="ftr" sz="quarter" idx="11"/>
          </p:nvPr>
        </p:nvSpPr>
        <p:spPr>
          <a:xfrm>
            <a:off x="3124200" y="6553200"/>
            <a:ext cx="2895600" cy="152400"/>
          </a:xfrm>
          <a:noFill/>
        </p:spPr>
        <p:txBody>
          <a:bodyPr/>
          <a:lstStyle/>
          <a:p>
            <a:r>
              <a:rPr lang="en-US" sz="800">
                <a:solidFill>
                  <a:schemeClr val="bg2"/>
                </a:solidFill>
                <a:latin typeface="Arial" charset="0"/>
                <a:cs typeface="Arial" charset="0"/>
              </a:rPr>
              <a:t>Eindhoven University of Technology</a:t>
            </a:r>
          </a:p>
        </p:txBody>
      </p:sp>
      <p:sp>
        <p:nvSpPr>
          <p:cNvPr id="8199" name="Rectangle 6"/>
          <p:cNvSpPr>
            <a:spLocks noGrp="1" noChangeArrowheads="1"/>
          </p:cNvSpPr>
          <p:nvPr>
            <p:ph type="sldNum" sz="quarter" idx="12"/>
          </p:nvPr>
        </p:nvSpPr>
        <p:spPr>
          <a:xfrm>
            <a:off x="7010400" y="6553200"/>
            <a:ext cx="1905000" cy="152400"/>
          </a:xfrm>
          <a:noFill/>
        </p:spPr>
        <p:txBody>
          <a:bodyPr/>
          <a:lstStyle/>
          <a:p>
            <a:fld id="{F4C2CA1F-24D8-4E67-8050-36C4D097AF00}" type="slidenum">
              <a:rPr lang="en-US" smtClean="0"/>
              <a:pPr/>
              <a:t>2</a:t>
            </a:fld>
            <a:r>
              <a:rPr lang="en-US" dirty="0"/>
              <a:t>/15</a:t>
            </a:r>
          </a:p>
        </p:txBody>
      </p:sp>
      <p:pic>
        <p:nvPicPr>
          <p:cNvPr id="8200" name="Picture 4" descr="https://encrypted-tbn1.gstatic.com/images?q=tbn:ANd9GcQS_wgFJPZoK2XXx_8yNK6aDI773URRAD38gDg_-zGo84fGe4Ng4A"/>
          <p:cNvPicPr>
            <a:picLocks noChangeAspect="1" noChangeArrowheads="1"/>
          </p:cNvPicPr>
          <p:nvPr/>
        </p:nvPicPr>
        <p:blipFill>
          <a:blip r:embed="rId4" cstate="print"/>
          <a:srcRect/>
          <a:stretch>
            <a:fillRect/>
          </a:stretch>
        </p:blipFill>
        <p:spPr bwMode="auto">
          <a:xfrm>
            <a:off x="7740650" y="0"/>
            <a:ext cx="1403350" cy="1371600"/>
          </a:xfrm>
          <a:prstGeom prst="rect">
            <a:avLst/>
          </a:prstGeom>
          <a:noFill/>
          <a:ln w="9525">
            <a:noFill/>
            <a:miter lim="800000"/>
            <a:headEnd/>
            <a:tailEnd/>
          </a:ln>
        </p:spPr>
      </p:pic>
      <p:sp>
        <p:nvSpPr>
          <p:cNvPr id="9" name="Rectangle 52"/>
          <p:cNvSpPr>
            <a:spLocks noChangeArrowheads="1"/>
          </p:cNvSpPr>
          <p:nvPr/>
        </p:nvSpPr>
        <p:spPr bwMode="auto">
          <a:xfrm>
            <a:off x="395536" y="5570656"/>
            <a:ext cx="8568952" cy="738664"/>
          </a:xfrm>
          <a:prstGeom prst="rect">
            <a:avLst/>
          </a:prstGeom>
          <a:noFill/>
          <a:ln w="9525">
            <a:noFill/>
            <a:miter lim="800000"/>
            <a:headEnd/>
            <a:tailEnd/>
          </a:ln>
        </p:spPr>
        <p:txBody>
          <a:bodyPr wrap="square">
            <a:spAutoFit/>
          </a:bodyPr>
          <a:lstStyle/>
          <a:p>
            <a:r>
              <a:rPr lang="en-GB" sz="900" b="1" dirty="0"/>
              <a:t>REF:</a:t>
            </a:r>
            <a:r>
              <a:rPr lang="en-GB" sz="900" dirty="0"/>
              <a:t> </a:t>
            </a:r>
            <a:r>
              <a:rPr lang="en-US" sz="900" dirty="0" err="1"/>
              <a:t>Kahneman</a:t>
            </a:r>
            <a:r>
              <a:rPr lang="en-US" sz="900" dirty="0"/>
              <a:t>, D. (2003). Maps of bounded rationality: A perspective on intuitive judgment and choice. </a:t>
            </a:r>
            <a:br>
              <a:rPr lang="en-US" sz="900" dirty="0"/>
            </a:br>
            <a:r>
              <a:rPr lang="en-US" sz="900" dirty="0"/>
              <a:t>In T. </a:t>
            </a:r>
            <a:r>
              <a:rPr lang="en-US" sz="900" dirty="0" err="1"/>
              <a:t>Frangsmyr</a:t>
            </a:r>
            <a:r>
              <a:rPr lang="en-US" sz="900" dirty="0"/>
              <a:t> (Ed.), </a:t>
            </a:r>
            <a:r>
              <a:rPr lang="en-US" sz="900" i="1" dirty="0"/>
              <a:t>Les Prix Nobel 2002</a:t>
            </a:r>
            <a:r>
              <a:rPr lang="en-US" sz="900" dirty="0"/>
              <a:t> [Nobel Prizes 2002]. Stockholm, Sweden: </a:t>
            </a:r>
            <a:r>
              <a:rPr lang="en-US" sz="900" dirty="0" err="1"/>
              <a:t>Almquist</a:t>
            </a:r>
            <a:r>
              <a:rPr lang="en-US" sz="900" dirty="0"/>
              <a:t> &amp; </a:t>
            </a:r>
            <a:r>
              <a:rPr lang="en-US" sz="900" dirty="0" err="1"/>
              <a:t>Wiksell</a:t>
            </a:r>
            <a:r>
              <a:rPr lang="en-US" sz="900" dirty="0"/>
              <a:t> International. </a:t>
            </a:r>
            <a:br>
              <a:rPr lang="en-US" sz="900" dirty="0"/>
            </a:br>
            <a:r>
              <a:rPr lang="en-US" sz="800" dirty="0"/>
              <a:t>Note that this chapter has two sections: the first is an autobiography (with a eulogy for Amos </a:t>
            </a:r>
            <a:r>
              <a:rPr lang="en-US" sz="800" dirty="0" err="1"/>
              <a:t>Tversky</a:t>
            </a:r>
            <a:r>
              <a:rPr lang="en-US" sz="800" dirty="0"/>
              <a:t>), and the second is a transcript of his Nobel lecture, which is what the title refers to. The autobiographical portion has been republished as: </a:t>
            </a:r>
            <a:r>
              <a:rPr lang="en-US" sz="800" dirty="0" err="1"/>
              <a:t>Kahneman</a:t>
            </a:r>
            <a:r>
              <a:rPr lang="en-US" sz="800" dirty="0"/>
              <a:t>, D. (2007). Daniel </a:t>
            </a:r>
            <a:r>
              <a:rPr lang="en-US" sz="800" dirty="0" err="1"/>
              <a:t>Kahneman</a:t>
            </a:r>
            <a:r>
              <a:rPr lang="en-US" sz="800" dirty="0"/>
              <a:t>. In G. </a:t>
            </a:r>
            <a:r>
              <a:rPr lang="en-US" sz="800" dirty="0" err="1"/>
              <a:t>Lindzey</a:t>
            </a:r>
            <a:r>
              <a:rPr lang="en-US" sz="800" dirty="0"/>
              <a:t> &amp; W.M. </a:t>
            </a:r>
            <a:r>
              <a:rPr lang="en-US" sz="800" dirty="0" err="1"/>
              <a:t>Runyan</a:t>
            </a:r>
            <a:r>
              <a:rPr lang="en-US" sz="800" dirty="0"/>
              <a:t> (Eds.), </a:t>
            </a:r>
            <a:r>
              <a:rPr lang="en-US" sz="800" i="1" dirty="0"/>
              <a:t>A History of Psychology in Autobiography, Volume IX</a:t>
            </a:r>
            <a:r>
              <a:rPr lang="en-US" sz="800" dirty="0"/>
              <a:t> (pp. 155–197). Washington, DC: American Psychological Association.</a:t>
            </a:r>
          </a:p>
        </p:txBody>
      </p:sp>
    </p:spTree>
    <p:extLst>
      <p:ext uri="{BB962C8B-B14F-4D97-AF65-F5344CB8AC3E}">
        <p14:creationId xmlns:p14="http://schemas.microsoft.com/office/powerpoint/2010/main" val="3642497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2"/>
          <p:cNvSpPr>
            <a:spLocks noChangeArrowheads="1"/>
          </p:cNvSpPr>
          <p:nvPr/>
        </p:nvSpPr>
        <p:spPr bwMode="auto">
          <a:xfrm>
            <a:off x="395536" y="5867980"/>
            <a:ext cx="8568952" cy="369332"/>
          </a:xfrm>
          <a:prstGeom prst="rect">
            <a:avLst/>
          </a:prstGeom>
          <a:noFill/>
          <a:ln w="9525">
            <a:noFill/>
            <a:miter lim="800000"/>
            <a:headEnd/>
            <a:tailEnd/>
          </a:ln>
        </p:spPr>
        <p:txBody>
          <a:bodyPr wrap="square">
            <a:spAutoFit/>
          </a:bodyPr>
          <a:lstStyle/>
          <a:p>
            <a:r>
              <a:rPr lang="en-GB" sz="900" b="1" dirty="0"/>
              <a:t>REF:</a:t>
            </a:r>
            <a:r>
              <a:rPr lang="en-GB" sz="900" dirty="0"/>
              <a:t> Hofmann W., Wilson T. (2010). Consciousness, introspection, and the adaptive unconscious. In: B. </a:t>
            </a:r>
            <a:r>
              <a:rPr lang="en-GB" sz="900" dirty="0" err="1"/>
              <a:t>Gawronski</a:t>
            </a:r>
            <a:r>
              <a:rPr lang="en-GB" sz="900" dirty="0"/>
              <a:t> &amp; B. K. Payne (Eds.), </a:t>
            </a:r>
            <a:r>
              <a:rPr lang="en-GB" sz="900" i="1" dirty="0"/>
              <a:t>Handbook of Implicit Social Cognition: Measurement, Theory, and Applications</a:t>
            </a:r>
            <a:r>
              <a:rPr lang="en-GB" sz="900" dirty="0"/>
              <a:t> (pp. 197-215). New York: Guilford Press.</a:t>
            </a:r>
            <a:endParaRPr lang="en-US" sz="900" dirty="0"/>
          </a:p>
        </p:txBody>
      </p:sp>
      <p:sp>
        <p:nvSpPr>
          <p:cNvPr id="10244" name="Rectangle 4"/>
          <p:cNvSpPr>
            <a:spLocks noGrp="1" noChangeArrowheads="1"/>
          </p:cNvSpPr>
          <p:nvPr>
            <p:ph type="dt" sz="quarter" idx="10"/>
          </p:nvPr>
        </p:nvSpPr>
        <p:spPr>
          <a:noFill/>
        </p:spPr>
        <p:txBody>
          <a:bodyPr/>
          <a:lstStyle/>
          <a:p>
            <a:r>
              <a:rPr lang="en-US" dirty="0"/>
              <a:t>© Matthias </a:t>
            </a:r>
            <a:r>
              <a:rPr lang="en-US" dirty="0" err="1"/>
              <a:t>Rauterberg</a:t>
            </a:r>
            <a:endParaRPr lang="en-US" dirty="0"/>
          </a:p>
        </p:txBody>
      </p:sp>
      <p:sp>
        <p:nvSpPr>
          <p:cNvPr id="10245" name="Rectangle 5"/>
          <p:cNvSpPr>
            <a:spLocks noGrp="1" noChangeArrowheads="1"/>
          </p:cNvSpPr>
          <p:nvPr>
            <p:ph type="ftr" sz="quarter" idx="11"/>
          </p:nvPr>
        </p:nvSpPr>
        <p:spPr>
          <a:xfrm>
            <a:off x="3124200" y="6553200"/>
            <a:ext cx="2895600" cy="152400"/>
          </a:xfrm>
          <a:noFill/>
        </p:spPr>
        <p:txBody>
          <a:bodyPr/>
          <a:lstStyle/>
          <a:p>
            <a:r>
              <a:rPr lang="en-US" sz="800" dirty="0">
                <a:solidFill>
                  <a:schemeClr val="bg2"/>
                </a:solidFill>
                <a:latin typeface="Arial" charset="0"/>
                <a:cs typeface="Arial" charset="0"/>
              </a:rPr>
              <a:t>Eindhoven University of Technology</a:t>
            </a:r>
          </a:p>
        </p:txBody>
      </p:sp>
      <p:sp>
        <p:nvSpPr>
          <p:cNvPr id="10246" name="Rectangle 6"/>
          <p:cNvSpPr>
            <a:spLocks noGrp="1" noChangeArrowheads="1"/>
          </p:cNvSpPr>
          <p:nvPr>
            <p:ph type="sldNum" sz="quarter" idx="12"/>
          </p:nvPr>
        </p:nvSpPr>
        <p:spPr>
          <a:xfrm>
            <a:off x="7010400" y="6553200"/>
            <a:ext cx="1905000" cy="152400"/>
          </a:xfrm>
          <a:noFill/>
        </p:spPr>
        <p:txBody>
          <a:bodyPr/>
          <a:lstStyle/>
          <a:p>
            <a:fld id="{BE7301CD-17DD-4BD1-86B6-B6ACD069C330}" type="slidenum">
              <a:rPr lang="en-US" smtClean="0"/>
              <a:pPr/>
              <a:t>3</a:t>
            </a:fld>
            <a:r>
              <a:rPr lang="en-US" dirty="0"/>
              <a:t>/15</a:t>
            </a:r>
          </a:p>
        </p:txBody>
      </p:sp>
      <p:grpSp>
        <p:nvGrpSpPr>
          <p:cNvPr id="55" name="Group 54">
            <a:extLst>
              <a:ext uri="{FF2B5EF4-FFF2-40B4-BE49-F238E27FC236}">
                <a16:creationId xmlns:a16="http://schemas.microsoft.com/office/drawing/2014/main" id="{F67F4411-20ED-4D8E-B533-7F391B607040}"/>
              </a:ext>
            </a:extLst>
          </p:cNvPr>
          <p:cNvGrpSpPr/>
          <p:nvPr/>
        </p:nvGrpSpPr>
        <p:grpSpPr>
          <a:xfrm>
            <a:off x="161211" y="363801"/>
            <a:ext cx="8349938" cy="4577367"/>
            <a:chOff x="161211" y="363801"/>
            <a:chExt cx="8349938" cy="4577367"/>
          </a:xfrm>
        </p:grpSpPr>
        <p:sp>
          <p:nvSpPr>
            <p:cNvPr id="56" name="Trapezoid 55">
              <a:extLst>
                <a:ext uri="{FF2B5EF4-FFF2-40B4-BE49-F238E27FC236}">
                  <a16:creationId xmlns:a16="http://schemas.microsoft.com/office/drawing/2014/main" id="{8C324DD4-CDFB-41F1-9B7A-E398B9D9F842}"/>
                </a:ext>
              </a:extLst>
            </p:cNvPr>
            <p:cNvSpPr/>
            <p:nvPr/>
          </p:nvSpPr>
          <p:spPr bwMode="auto">
            <a:xfrm>
              <a:off x="161211" y="363801"/>
              <a:ext cx="5112568" cy="3569255"/>
            </a:xfrm>
            <a:prstGeom prst="trapezoid">
              <a:avLst>
                <a:gd name="adj" fmla="val 42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TextBox 5">
              <a:extLst>
                <a:ext uri="{FF2B5EF4-FFF2-40B4-BE49-F238E27FC236}">
                  <a16:creationId xmlns:a16="http://schemas.microsoft.com/office/drawing/2014/main" id="{7BBBC7B0-26E3-4FDA-BE50-B48ED7BCFC23}"/>
                </a:ext>
              </a:extLst>
            </p:cNvPr>
            <p:cNvSpPr txBox="1">
              <a:spLocks noChangeArrowheads="1"/>
            </p:cNvSpPr>
            <p:nvPr/>
          </p:nvSpPr>
          <p:spPr bwMode="auto">
            <a:xfrm>
              <a:off x="1274515" y="692696"/>
              <a:ext cx="2936462" cy="90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lgn="ctr" eaLnBrk="1" hangingPunct="1"/>
              <a:r>
                <a:rPr lang="en-US" altLang="en-US" sz="1600" dirty="0"/>
                <a:t>consciousness</a:t>
              </a:r>
              <a:br>
                <a:rPr lang="en-US" altLang="en-US" sz="1600" dirty="0"/>
              </a:br>
              <a:r>
                <a:rPr lang="en-US" altLang="en-US" sz="1100" dirty="0"/>
                <a:t>* propositional representation</a:t>
              </a:r>
              <a:br>
                <a:rPr lang="en-US" altLang="en-US" sz="1100" dirty="0"/>
              </a:br>
              <a:r>
                <a:rPr lang="en-US" altLang="en-US" sz="1100" dirty="0"/>
                <a:t>* synchronization via global workspace</a:t>
              </a:r>
            </a:p>
          </p:txBody>
        </p:sp>
        <p:sp>
          <p:nvSpPr>
            <p:cNvPr id="58" name="TextBox 6">
              <a:extLst>
                <a:ext uri="{FF2B5EF4-FFF2-40B4-BE49-F238E27FC236}">
                  <a16:creationId xmlns:a16="http://schemas.microsoft.com/office/drawing/2014/main" id="{8A33A28A-2C7F-48BA-88C5-CCBF7D2AB425}"/>
                </a:ext>
              </a:extLst>
            </p:cNvPr>
            <p:cNvSpPr txBox="1">
              <a:spLocks noChangeArrowheads="1"/>
            </p:cNvSpPr>
            <p:nvPr/>
          </p:nvSpPr>
          <p:spPr bwMode="auto">
            <a:xfrm>
              <a:off x="1256504" y="1787366"/>
              <a:ext cx="3053762" cy="7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lgn="ctr" eaLnBrk="1" hangingPunct="1"/>
              <a:r>
                <a:rPr lang="en-US" altLang="en-US" sz="1600"/>
                <a:t>phenomenal consciousness</a:t>
              </a:r>
              <a:br>
                <a:rPr lang="en-US" altLang="en-US" sz="1600"/>
              </a:br>
              <a:r>
                <a:rPr lang="en-US" altLang="en-US" sz="1600"/>
                <a:t>* internal processing</a:t>
              </a:r>
            </a:p>
          </p:txBody>
        </p:sp>
        <p:sp>
          <p:nvSpPr>
            <p:cNvPr id="59" name="TextBox 7">
              <a:extLst>
                <a:ext uri="{FF2B5EF4-FFF2-40B4-BE49-F238E27FC236}">
                  <a16:creationId xmlns:a16="http://schemas.microsoft.com/office/drawing/2014/main" id="{80FCD053-417F-4A8F-B99C-EA9F5550B178}"/>
                </a:ext>
              </a:extLst>
            </p:cNvPr>
            <p:cNvSpPr txBox="1">
              <a:spLocks noChangeArrowheads="1"/>
            </p:cNvSpPr>
            <p:nvPr/>
          </p:nvSpPr>
          <p:spPr bwMode="auto">
            <a:xfrm>
              <a:off x="827584" y="2996952"/>
              <a:ext cx="367761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lgn="ctr" eaLnBrk="1" hangingPunct="1"/>
              <a:r>
                <a:rPr lang="en-US" altLang="en-US" sz="2400" dirty="0"/>
                <a:t>unconsciousness</a:t>
              </a:r>
              <a:br>
                <a:rPr lang="en-US" altLang="en-US" sz="1400" dirty="0"/>
              </a:br>
              <a:r>
                <a:rPr lang="en-US" altLang="en-US" sz="1400" dirty="0"/>
                <a:t>* parallel processing in modular subsystems</a:t>
              </a:r>
            </a:p>
          </p:txBody>
        </p:sp>
        <p:cxnSp>
          <p:nvCxnSpPr>
            <p:cNvPr id="60" name="Straight Connector 59">
              <a:extLst>
                <a:ext uri="{FF2B5EF4-FFF2-40B4-BE49-F238E27FC236}">
                  <a16:creationId xmlns:a16="http://schemas.microsoft.com/office/drawing/2014/main" id="{7E2818D6-C8CA-43E2-940C-D514DF7AE1AE}"/>
                </a:ext>
              </a:extLst>
            </p:cNvPr>
            <p:cNvCxnSpPr/>
            <p:nvPr/>
          </p:nvCxnSpPr>
          <p:spPr bwMode="auto">
            <a:xfrm>
              <a:off x="1439691" y="1690786"/>
              <a:ext cx="2757396"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712E55F-911C-4496-9F88-06EA28FCBFEB}"/>
                </a:ext>
              </a:extLst>
            </p:cNvPr>
            <p:cNvCxnSpPr/>
            <p:nvPr/>
          </p:nvCxnSpPr>
          <p:spPr bwMode="auto">
            <a:xfrm>
              <a:off x="873201" y="2751571"/>
              <a:ext cx="3727758" cy="0"/>
            </a:xfrm>
            <a:prstGeom prst="line">
              <a:avLst/>
            </a:prstGeom>
            <a:ln w="31750">
              <a:prstDash val="solid"/>
            </a:ln>
          </p:spPr>
          <p:style>
            <a:lnRef idx="1">
              <a:schemeClr val="accent1"/>
            </a:lnRef>
            <a:fillRef idx="0">
              <a:schemeClr val="accent1"/>
            </a:fillRef>
            <a:effectRef idx="0">
              <a:schemeClr val="accent1"/>
            </a:effectRef>
            <a:fontRef idx="minor">
              <a:schemeClr val="tx1"/>
            </a:fontRef>
          </p:style>
        </p:cxnSp>
        <p:sp>
          <p:nvSpPr>
            <p:cNvPr id="62" name="Rounded Rectangle 11">
              <a:extLst>
                <a:ext uri="{FF2B5EF4-FFF2-40B4-BE49-F238E27FC236}">
                  <a16:creationId xmlns:a16="http://schemas.microsoft.com/office/drawing/2014/main" id="{91D7F2C2-91C3-42A3-AB0E-5EA238430137}"/>
                </a:ext>
              </a:extLst>
            </p:cNvPr>
            <p:cNvSpPr/>
            <p:nvPr/>
          </p:nvSpPr>
          <p:spPr bwMode="auto">
            <a:xfrm>
              <a:off x="6060968" y="532213"/>
              <a:ext cx="1701259" cy="35692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3" name="Straight Connector 62">
              <a:extLst>
                <a:ext uri="{FF2B5EF4-FFF2-40B4-BE49-F238E27FC236}">
                  <a16:creationId xmlns:a16="http://schemas.microsoft.com/office/drawing/2014/main" id="{9A628459-1027-42BB-8FC7-E940D2E4F2C2}"/>
                </a:ext>
              </a:extLst>
            </p:cNvPr>
            <p:cNvCxnSpPr/>
            <p:nvPr/>
          </p:nvCxnSpPr>
          <p:spPr bwMode="auto">
            <a:xfrm>
              <a:off x="6060968" y="1268760"/>
              <a:ext cx="1701259"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64" name="TextBox 12">
              <a:extLst>
                <a:ext uri="{FF2B5EF4-FFF2-40B4-BE49-F238E27FC236}">
                  <a16:creationId xmlns:a16="http://schemas.microsoft.com/office/drawing/2014/main" id="{B58334A8-B3A2-4696-8560-174E0D6C5932}"/>
                </a:ext>
              </a:extLst>
            </p:cNvPr>
            <p:cNvSpPr txBox="1">
              <a:spLocks noChangeArrowheads="1"/>
            </p:cNvSpPr>
            <p:nvPr/>
          </p:nvSpPr>
          <p:spPr bwMode="auto">
            <a:xfrm>
              <a:off x="6074284" y="822948"/>
              <a:ext cx="1595776" cy="41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r>
                <a:rPr lang="en-US" altLang="en-US" sz="1400" dirty="0"/>
                <a:t>verbal </a:t>
              </a:r>
              <a:r>
                <a:rPr lang="en-US" altLang="en-US" sz="1400" dirty="0" err="1"/>
                <a:t>behaviour</a:t>
              </a:r>
              <a:endParaRPr lang="en-US" altLang="en-US" sz="1400" dirty="0"/>
            </a:p>
          </p:txBody>
        </p:sp>
        <p:sp>
          <p:nvSpPr>
            <p:cNvPr id="65" name="TextBox 13">
              <a:extLst>
                <a:ext uri="{FF2B5EF4-FFF2-40B4-BE49-F238E27FC236}">
                  <a16:creationId xmlns:a16="http://schemas.microsoft.com/office/drawing/2014/main" id="{7AC81669-8E01-4599-89F6-210E7BAFAE33}"/>
                </a:ext>
              </a:extLst>
            </p:cNvPr>
            <p:cNvSpPr txBox="1">
              <a:spLocks noChangeArrowheads="1"/>
            </p:cNvSpPr>
            <p:nvPr/>
          </p:nvSpPr>
          <p:spPr bwMode="auto">
            <a:xfrm>
              <a:off x="6438654" y="2243908"/>
              <a:ext cx="1081464" cy="70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lgn="ctr" eaLnBrk="1" hangingPunct="1"/>
              <a:r>
                <a:rPr lang="en-US" altLang="en-US" sz="1400"/>
                <a:t>nonverbal </a:t>
              </a:r>
              <a:br>
                <a:rPr lang="en-US" altLang="en-US" sz="1400"/>
              </a:br>
              <a:r>
                <a:rPr lang="en-US" altLang="en-US" sz="1400"/>
                <a:t>behaviour</a:t>
              </a:r>
            </a:p>
          </p:txBody>
        </p:sp>
        <p:cxnSp>
          <p:nvCxnSpPr>
            <p:cNvPr id="66" name="Straight Arrow Connector 65">
              <a:extLst>
                <a:ext uri="{FF2B5EF4-FFF2-40B4-BE49-F238E27FC236}">
                  <a16:creationId xmlns:a16="http://schemas.microsoft.com/office/drawing/2014/main" id="{82F3FF2C-1601-4353-A90E-88B385CACC1D}"/>
                </a:ext>
              </a:extLst>
            </p:cNvPr>
            <p:cNvCxnSpPr/>
            <p:nvPr/>
          </p:nvCxnSpPr>
          <p:spPr bwMode="auto">
            <a:xfrm>
              <a:off x="4034469" y="1014775"/>
              <a:ext cx="2026499" cy="2126"/>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9373854-CC18-4103-8421-69B168BD7D43}"/>
                </a:ext>
              </a:extLst>
            </p:cNvPr>
            <p:cNvCxnSpPr>
              <a:endCxn id="62" idx="1"/>
            </p:cNvCxnSpPr>
            <p:nvPr/>
          </p:nvCxnSpPr>
          <p:spPr bwMode="auto">
            <a:xfrm>
              <a:off x="4034469" y="1014775"/>
              <a:ext cx="2026499" cy="1303128"/>
            </a:xfrm>
            <a:prstGeom prst="straightConnector1">
              <a:avLst/>
            </a:prstGeom>
            <a:ln w="25400">
              <a:prstDash val="dashDot"/>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8F07077-40CC-4856-80CE-6C5F8F5EE5AF}"/>
                </a:ext>
              </a:extLst>
            </p:cNvPr>
            <p:cNvCxnSpPr/>
            <p:nvPr/>
          </p:nvCxnSpPr>
          <p:spPr bwMode="auto">
            <a:xfrm>
              <a:off x="4763579" y="3136346"/>
              <a:ext cx="1297389" cy="2126"/>
            </a:xfrm>
            <a:prstGeom prst="straightConnector1">
              <a:avLst/>
            </a:prstGeom>
            <a:ln w="88900">
              <a:tailEnd type="arrow"/>
            </a:ln>
          </p:spPr>
          <p:style>
            <a:lnRef idx="1">
              <a:schemeClr val="accent1"/>
            </a:lnRef>
            <a:fillRef idx="0">
              <a:schemeClr val="accent1"/>
            </a:fillRef>
            <a:effectRef idx="0">
              <a:schemeClr val="accent1"/>
            </a:effectRef>
            <a:fontRef idx="minor">
              <a:schemeClr val="tx1"/>
            </a:fontRef>
          </p:style>
        </p:cxnSp>
        <p:sp>
          <p:nvSpPr>
            <p:cNvPr id="69" name="Down Arrow 18">
              <a:extLst>
                <a:ext uri="{FF2B5EF4-FFF2-40B4-BE49-F238E27FC236}">
                  <a16:creationId xmlns:a16="http://schemas.microsoft.com/office/drawing/2014/main" id="{49256D64-CEC9-41D4-984A-139D6805F62D}"/>
                </a:ext>
              </a:extLst>
            </p:cNvPr>
            <p:cNvSpPr/>
            <p:nvPr/>
          </p:nvSpPr>
          <p:spPr bwMode="auto">
            <a:xfrm flipV="1">
              <a:off x="2494043" y="2462460"/>
              <a:ext cx="323454" cy="38477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Down Arrow 19">
              <a:extLst>
                <a:ext uri="{FF2B5EF4-FFF2-40B4-BE49-F238E27FC236}">
                  <a16:creationId xmlns:a16="http://schemas.microsoft.com/office/drawing/2014/main" id="{1AF6624D-1A18-4965-AA86-3D3F3F8E4893}"/>
                </a:ext>
              </a:extLst>
            </p:cNvPr>
            <p:cNvSpPr/>
            <p:nvPr/>
          </p:nvSpPr>
          <p:spPr bwMode="auto">
            <a:xfrm flipV="1">
              <a:off x="2494043" y="1401675"/>
              <a:ext cx="323454" cy="38477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1" name="Straight Arrow Connector 70">
              <a:extLst>
                <a:ext uri="{FF2B5EF4-FFF2-40B4-BE49-F238E27FC236}">
                  <a16:creationId xmlns:a16="http://schemas.microsoft.com/office/drawing/2014/main" id="{C7539BA4-90EB-48FD-AAE0-BCF723C8F5D9}"/>
                </a:ext>
              </a:extLst>
            </p:cNvPr>
            <p:cNvCxnSpPr/>
            <p:nvPr/>
          </p:nvCxnSpPr>
          <p:spPr bwMode="auto">
            <a:xfrm rot="5400000" flipH="1" flipV="1">
              <a:off x="518025" y="4198363"/>
              <a:ext cx="386900"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311A334-3A7B-42CB-9C4D-762F9487B034}"/>
                </a:ext>
              </a:extLst>
            </p:cNvPr>
            <p:cNvCxnSpPr/>
            <p:nvPr/>
          </p:nvCxnSpPr>
          <p:spPr bwMode="auto">
            <a:xfrm rot="5400000" flipH="1" flipV="1">
              <a:off x="690643"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BE9DFD5-1126-49CA-A6DC-5D20CA71EF99}"/>
                </a:ext>
              </a:extLst>
            </p:cNvPr>
            <p:cNvCxnSpPr/>
            <p:nvPr/>
          </p:nvCxnSpPr>
          <p:spPr bwMode="auto">
            <a:xfrm rot="5400000" flipH="1" flipV="1">
              <a:off x="862198"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AFFDCF4-C450-4408-87F6-B5F89E48221A}"/>
                </a:ext>
              </a:extLst>
            </p:cNvPr>
            <p:cNvCxnSpPr/>
            <p:nvPr/>
          </p:nvCxnSpPr>
          <p:spPr bwMode="auto">
            <a:xfrm rot="5400000" flipH="1" flipV="1">
              <a:off x="1033754"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65C3B59-264F-48BD-BC26-5F9ACC103586}"/>
                </a:ext>
              </a:extLst>
            </p:cNvPr>
            <p:cNvCxnSpPr/>
            <p:nvPr/>
          </p:nvCxnSpPr>
          <p:spPr bwMode="auto">
            <a:xfrm rot="5400000" flipH="1" flipV="1">
              <a:off x="1205309"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9BC4043A-C598-40BF-8E60-5A55EF460B2B}"/>
                </a:ext>
              </a:extLst>
            </p:cNvPr>
            <p:cNvCxnSpPr/>
            <p:nvPr/>
          </p:nvCxnSpPr>
          <p:spPr bwMode="auto">
            <a:xfrm rot="5400000" flipH="1" flipV="1">
              <a:off x="1376865"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23C8423-B11F-46F0-89EA-FA03CC0E9152}"/>
                </a:ext>
              </a:extLst>
            </p:cNvPr>
            <p:cNvCxnSpPr/>
            <p:nvPr/>
          </p:nvCxnSpPr>
          <p:spPr bwMode="auto">
            <a:xfrm rot="5400000" flipH="1" flipV="1">
              <a:off x="1548421"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D050CF6-82B2-4614-872A-BAE11BF0441B}"/>
                </a:ext>
              </a:extLst>
            </p:cNvPr>
            <p:cNvCxnSpPr/>
            <p:nvPr/>
          </p:nvCxnSpPr>
          <p:spPr bwMode="auto">
            <a:xfrm rot="5400000" flipH="1" flipV="1">
              <a:off x="1719976"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4814A6E-C054-4F83-A99A-CC3723145CBA}"/>
                </a:ext>
              </a:extLst>
            </p:cNvPr>
            <p:cNvCxnSpPr/>
            <p:nvPr/>
          </p:nvCxnSpPr>
          <p:spPr bwMode="auto">
            <a:xfrm rot="5400000" flipH="1" flipV="1">
              <a:off x="1891531"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75BD8F9-F923-4302-A731-6242072CF5C4}"/>
                </a:ext>
              </a:extLst>
            </p:cNvPr>
            <p:cNvCxnSpPr/>
            <p:nvPr/>
          </p:nvCxnSpPr>
          <p:spPr bwMode="auto">
            <a:xfrm rot="5400000" flipH="1" flipV="1">
              <a:off x="2063087"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9008727-3353-46E7-9422-4935DB41C9AB}"/>
                </a:ext>
              </a:extLst>
            </p:cNvPr>
            <p:cNvCxnSpPr/>
            <p:nvPr/>
          </p:nvCxnSpPr>
          <p:spPr bwMode="auto">
            <a:xfrm rot="5400000" flipH="1" flipV="1">
              <a:off x="2234643"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17CEB95F-B2A4-402D-83E5-3EC9CC066AA6}"/>
                </a:ext>
              </a:extLst>
            </p:cNvPr>
            <p:cNvCxnSpPr/>
            <p:nvPr/>
          </p:nvCxnSpPr>
          <p:spPr bwMode="auto">
            <a:xfrm rot="5400000" flipH="1" flipV="1">
              <a:off x="2406198"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FCAAABC-85E3-4C8E-AC49-523F2BFB1E75}"/>
                </a:ext>
              </a:extLst>
            </p:cNvPr>
            <p:cNvCxnSpPr/>
            <p:nvPr/>
          </p:nvCxnSpPr>
          <p:spPr bwMode="auto">
            <a:xfrm rot="5400000" flipH="1" flipV="1">
              <a:off x="2577754"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E95C231B-B960-443B-86C3-9AC0B16B549B}"/>
                </a:ext>
              </a:extLst>
            </p:cNvPr>
            <p:cNvCxnSpPr/>
            <p:nvPr/>
          </p:nvCxnSpPr>
          <p:spPr bwMode="auto">
            <a:xfrm rot="5400000" flipH="1" flipV="1">
              <a:off x="2749309"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C2B61554-9FD6-433B-B5A7-FE4A7894C576}"/>
                </a:ext>
              </a:extLst>
            </p:cNvPr>
            <p:cNvCxnSpPr/>
            <p:nvPr/>
          </p:nvCxnSpPr>
          <p:spPr bwMode="auto">
            <a:xfrm rot="5400000" flipH="1" flipV="1">
              <a:off x="2920864"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F8EC00C-F3DB-4C8B-A35D-E5BF50C17E5F}"/>
                </a:ext>
              </a:extLst>
            </p:cNvPr>
            <p:cNvCxnSpPr/>
            <p:nvPr/>
          </p:nvCxnSpPr>
          <p:spPr bwMode="auto">
            <a:xfrm rot="5400000" flipH="1" flipV="1">
              <a:off x="3092421"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28EA430-CFCC-44A3-A945-C2CFA9B013FC}"/>
                </a:ext>
              </a:extLst>
            </p:cNvPr>
            <p:cNvCxnSpPr/>
            <p:nvPr/>
          </p:nvCxnSpPr>
          <p:spPr bwMode="auto">
            <a:xfrm rot="5400000" flipH="1" flipV="1">
              <a:off x="3263976"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272EA22-A884-4660-B967-87253517E15A}"/>
                </a:ext>
              </a:extLst>
            </p:cNvPr>
            <p:cNvCxnSpPr/>
            <p:nvPr/>
          </p:nvCxnSpPr>
          <p:spPr bwMode="auto">
            <a:xfrm rot="5400000" flipH="1" flipV="1">
              <a:off x="3435531"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E5B5ED43-9014-4587-9076-644B75D59539}"/>
                </a:ext>
              </a:extLst>
            </p:cNvPr>
            <p:cNvCxnSpPr/>
            <p:nvPr/>
          </p:nvCxnSpPr>
          <p:spPr bwMode="auto">
            <a:xfrm rot="5400000" flipH="1" flipV="1">
              <a:off x="3607086"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8C7C9933-B840-48FD-952B-1DB5DED3B8FC}"/>
                </a:ext>
              </a:extLst>
            </p:cNvPr>
            <p:cNvCxnSpPr/>
            <p:nvPr/>
          </p:nvCxnSpPr>
          <p:spPr bwMode="auto">
            <a:xfrm rot="5400000" flipH="1" flipV="1">
              <a:off x="3778642"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A60D20BD-1362-4929-8C00-FA0B04B3E065}"/>
                </a:ext>
              </a:extLst>
            </p:cNvPr>
            <p:cNvCxnSpPr/>
            <p:nvPr/>
          </p:nvCxnSpPr>
          <p:spPr bwMode="auto">
            <a:xfrm rot="5400000" flipH="1" flipV="1">
              <a:off x="3950198"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8E04038-C5B9-4D47-A425-812324A1D0C9}"/>
                </a:ext>
              </a:extLst>
            </p:cNvPr>
            <p:cNvCxnSpPr/>
            <p:nvPr/>
          </p:nvCxnSpPr>
          <p:spPr bwMode="auto">
            <a:xfrm rot="5400000" flipH="1" flipV="1">
              <a:off x="4121753"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CE057B3-981F-4200-9C55-907029E0B25F}"/>
                </a:ext>
              </a:extLst>
            </p:cNvPr>
            <p:cNvCxnSpPr/>
            <p:nvPr/>
          </p:nvCxnSpPr>
          <p:spPr bwMode="auto">
            <a:xfrm rot="5400000" flipH="1" flipV="1">
              <a:off x="4293309"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DECE870A-C07A-4CC6-BF7B-30816BF6C666}"/>
                </a:ext>
              </a:extLst>
            </p:cNvPr>
            <p:cNvCxnSpPr/>
            <p:nvPr/>
          </p:nvCxnSpPr>
          <p:spPr bwMode="auto">
            <a:xfrm rot="5400000" flipH="1" flipV="1">
              <a:off x="4464864" y="4197300"/>
              <a:ext cx="384775" cy="1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8318C1E-9140-4A05-B9FD-81A460F8BBF1}"/>
                </a:ext>
              </a:extLst>
            </p:cNvPr>
            <p:cNvCxnSpPr/>
            <p:nvPr/>
          </p:nvCxnSpPr>
          <p:spPr bwMode="auto">
            <a:xfrm>
              <a:off x="7762227" y="1014775"/>
              <a:ext cx="325240" cy="212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ED7ED74-2514-4973-931A-18D1FF23B4C4}"/>
                </a:ext>
              </a:extLst>
            </p:cNvPr>
            <p:cNvCxnSpPr/>
            <p:nvPr/>
          </p:nvCxnSpPr>
          <p:spPr bwMode="auto">
            <a:xfrm>
              <a:off x="7762227" y="1412304"/>
              <a:ext cx="325240" cy="21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196097F6-FA8E-487E-AD29-E1C7A121459D}"/>
                </a:ext>
              </a:extLst>
            </p:cNvPr>
            <p:cNvCxnSpPr/>
            <p:nvPr/>
          </p:nvCxnSpPr>
          <p:spPr bwMode="auto">
            <a:xfrm>
              <a:off x="7762227" y="1820461"/>
              <a:ext cx="325240" cy="21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39551C6-81DC-48E2-9D62-5D66A3267852}"/>
                </a:ext>
              </a:extLst>
            </p:cNvPr>
            <p:cNvCxnSpPr/>
            <p:nvPr/>
          </p:nvCxnSpPr>
          <p:spPr bwMode="auto">
            <a:xfrm>
              <a:off x="7762227" y="2228619"/>
              <a:ext cx="325240" cy="21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218C573E-A717-4BD8-B315-EEE58CB7A292}"/>
                </a:ext>
              </a:extLst>
            </p:cNvPr>
            <p:cNvCxnSpPr/>
            <p:nvPr/>
          </p:nvCxnSpPr>
          <p:spPr bwMode="auto">
            <a:xfrm>
              <a:off x="7762227" y="2636776"/>
              <a:ext cx="325240" cy="21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F81C7E0F-CA03-4FF9-835B-A211BEB8D551}"/>
                </a:ext>
              </a:extLst>
            </p:cNvPr>
            <p:cNvCxnSpPr/>
            <p:nvPr/>
          </p:nvCxnSpPr>
          <p:spPr bwMode="auto">
            <a:xfrm>
              <a:off x="7762227" y="3044934"/>
              <a:ext cx="325240" cy="21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B8A34496-910A-4A0B-B9E8-A372CDDC28CD}"/>
                </a:ext>
              </a:extLst>
            </p:cNvPr>
            <p:cNvCxnSpPr/>
            <p:nvPr/>
          </p:nvCxnSpPr>
          <p:spPr bwMode="auto">
            <a:xfrm>
              <a:off x="7762227" y="3453092"/>
              <a:ext cx="325240" cy="21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 name="TextBox 50">
              <a:extLst>
                <a:ext uri="{FF2B5EF4-FFF2-40B4-BE49-F238E27FC236}">
                  <a16:creationId xmlns:a16="http://schemas.microsoft.com/office/drawing/2014/main" id="{6B18E083-B98F-4E9F-9178-811E69EC7237}"/>
                </a:ext>
              </a:extLst>
            </p:cNvPr>
            <p:cNvSpPr txBox="1">
              <a:spLocks noChangeArrowheads="1"/>
            </p:cNvSpPr>
            <p:nvPr/>
          </p:nvSpPr>
          <p:spPr bwMode="auto">
            <a:xfrm>
              <a:off x="1578873" y="4487736"/>
              <a:ext cx="2826372" cy="45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r>
                <a:rPr lang="en-US" altLang="en-US" sz="1600" dirty="0"/>
                <a:t>multi modal sensory input</a:t>
              </a:r>
            </a:p>
          </p:txBody>
        </p:sp>
        <p:sp>
          <p:nvSpPr>
            <p:cNvPr id="103" name="TextBox 51">
              <a:extLst>
                <a:ext uri="{FF2B5EF4-FFF2-40B4-BE49-F238E27FC236}">
                  <a16:creationId xmlns:a16="http://schemas.microsoft.com/office/drawing/2014/main" id="{8DD2D015-ACE5-489F-9A05-623175A9BE46}"/>
                </a:ext>
              </a:extLst>
            </p:cNvPr>
            <p:cNvSpPr txBox="1">
              <a:spLocks noChangeArrowheads="1"/>
            </p:cNvSpPr>
            <p:nvPr/>
          </p:nvSpPr>
          <p:spPr bwMode="auto">
            <a:xfrm rot="16200000">
              <a:off x="7011219" y="2017015"/>
              <a:ext cx="26613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lgn="ctr" eaLnBrk="1" hangingPunct="1"/>
              <a:r>
                <a:rPr lang="en-US" altLang="en-US" sz="1600" dirty="0"/>
                <a:t>multi modal actuator output</a:t>
              </a:r>
            </a:p>
          </p:txBody>
        </p:sp>
        <p:cxnSp>
          <p:nvCxnSpPr>
            <p:cNvPr id="104" name="Straight Arrow Connector 103">
              <a:extLst>
                <a:ext uri="{FF2B5EF4-FFF2-40B4-BE49-F238E27FC236}">
                  <a16:creationId xmlns:a16="http://schemas.microsoft.com/office/drawing/2014/main" id="{EC8BB7F1-0F5C-4665-87F4-B00E6014EA95}"/>
                </a:ext>
              </a:extLst>
            </p:cNvPr>
            <p:cNvCxnSpPr>
              <a:stCxn id="56" idx="3"/>
            </p:cNvCxnSpPr>
            <p:nvPr/>
          </p:nvCxnSpPr>
          <p:spPr bwMode="auto">
            <a:xfrm flipV="1">
              <a:off x="4519292" y="1155889"/>
              <a:ext cx="1500508" cy="992540"/>
            </a:xfrm>
            <a:prstGeom prst="straightConnector1">
              <a:avLst/>
            </a:prstGeom>
            <a:ln w="25400">
              <a:prstDash val="dashDot"/>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2302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M. Rauterberg, TU/e</a:t>
            </a:r>
          </a:p>
        </p:txBody>
      </p:sp>
      <p:sp>
        <p:nvSpPr>
          <p:cNvPr id="3" name="Slide Number Placeholder 2"/>
          <p:cNvSpPr>
            <a:spLocks noGrp="1"/>
          </p:cNvSpPr>
          <p:nvPr>
            <p:ph type="sldNum" sz="quarter" idx="12"/>
          </p:nvPr>
        </p:nvSpPr>
        <p:spPr/>
        <p:txBody>
          <a:bodyPr/>
          <a:lstStyle/>
          <a:p>
            <a:fld id="{B342E562-1C73-4DBB-BF9F-592710377D9D}" type="slidenum">
              <a:rPr lang="en-US" smtClean="0"/>
              <a:pPr/>
              <a:t>4</a:t>
            </a:fld>
            <a:r>
              <a:rPr lang="en-US" dirty="0"/>
              <a:t>/15</a:t>
            </a:r>
          </a:p>
        </p:txBody>
      </p:sp>
      <p:sp>
        <p:nvSpPr>
          <p:cNvPr id="4" name="Footer Placeholder 3"/>
          <p:cNvSpPr>
            <a:spLocks noGrp="1"/>
          </p:cNvSpPr>
          <p:nvPr>
            <p:ph type="ftr" sz="quarter" idx="11"/>
          </p:nvPr>
        </p:nvSpPr>
        <p:spPr/>
        <p:txBody>
          <a:bodyPr/>
          <a:lstStyle/>
          <a:p>
            <a:r>
              <a:rPr lang="en-US" sz="800">
                <a:solidFill>
                  <a:schemeClr val="bg2"/>
                </a:solidFill>
                <a:latin typeface="Arial" charset="0"/>
                <a:cs typeface="Arial" charset="0"/>
              </a:rPr>
              <a:t>Eindhoven University of Technology</a:t>
            </a:r>
            <a:endParaRPr lang="en-US" sz="800" dirty="0">
              <a:solidFill>
                <a:schemeClr val="bg2"/>
              </a:solidFill>
              <a:latin typeface="Arial" charset="0"/>
              <a:cs typeface="Arial" charset="0"/>
            </a:endParaRPr>
          </a:p>
        </p:txBody>
      </p:sp>
      <p:sp>
        <p:nvSpPr>
          <p:cNvPr id="6" name="Rectangle 6"/>
          <p:cNvSpPr>
            <a:spLocks noChangeArrowheads="1"/>
          </p:cNvSpPr>
          <p:nvPr/>
        </p:nvSpPr>
        <p:spPr bwMode="auto">
          <a:xfrm>
            <a:off x="723189" y="2148539"/>
            <a:ext cx="1543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r>
              <a:rPr lang="en-US" altLang="nl-NL" sz="1400" b="1" dirty="0">
                <a:solidFill>
                  <a:srgbClr val="000000"/>
                </a:solidFill>
                <a:cs typeface="Arial" panose="020B0604020202020204" pitchFamily="34" charset="0"/>
              </a:rPr>
              <a:t>(1875-1961) </a:t>
            </a:r>
          </a:p>
        </p:txBody>
      </p:sp>
      <p:pic>
        <p:nvPicPr>
          <p:cNvPr id="7" name="Picture 8" descr="intro_maerchen_j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32140" cy="213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j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188" y="260648"/>
            <a:ext cx="6408301"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304800" y="3717032"/>
            <a:ext cx="8720013" cy="29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r>
              <a:rPr lang="en-US" altLang="nl-NL" sz="1800" dirty="0"/>
              <a:t>After 1910 the discoveries of</a:t>
            </a:r>
          </a:p>
          <a:p>
            <a:pPr eaLnBrk="1" hangingPunct="1"/>
            <a:endParaRPr lang="en-US" altLang="nl-NL" sz="1800" dirty="0"/>
          </a:p>
          <a:p>
            <a:pPr eaLnBrk="1" hangingPunct="1"/>
            <a:r>
              <a:rPr lang="en-US" altLang="nl-NL" sz="1800" b="1" dirty="0"/>
              <a:t>Carl Gustav JUNG</a:t>
            </a:r>
          </a:p>
          <a:p>
            <a:pPr eaLnBrk="1" hangingPunct="1"/>
            <a:endParaRPr lang="en-US" altLang="nl-NL" sz="1800" b="1" dirty="0"/>
          </a:p>
          <a:p>
            <a:pPr eaLnBrk="1" hangingPunct="1"/>
            <a:r>
              <a:rPr lang="en-US" altLang="nl-NL" sz="1800" dirty="0"/>
              <a:t>about the </a:t>
            </a:r>
            <a:r>
              <a:rPr lang="en-US" altLang="nl-NL" sz="1800" b="1" i="1" dirty="0"/>
              <a:t>collective unconscious</a:t>
            </a:r>
            <a:r>
              <a:rPr lang="en-US" altLang="nl-NL" sz="1800" b="1" dirty="0"/>
              <a:t> </a:t>
            </a:r>
            <a:r>
              <a:rPr lang="en-US" altLang="nl-NL" sz="1800" dirty="0"/>
              <a:t>and the related </a:t>
            </a:r>
            <a:r>
              <a:rPr lang="en-US" altLang="nl-NL" sz="1800" b="1" i="1" dirty="0"/>
              <a:t>archetypes</a:t>
            </a:r>
            <a:r>
              <a:rPr lang="en-US" altLang="nl-NL" sz="1800" dirty="0"/>
              <a:t> were challenging. </a:t>
            </a:r>
            <a:br>
              <a:rPr lang="en-US" altLang="nl-NL" sz="1800" dirty="0"/>
            </a:br>
            <a:br>
              <a:rPr lang="en-US" altLang="nl-NL" sz="1800" dirty="0"/>
            </a:br>
            <a:r>
              <a:rPr lang="en-US" altLang="nl-NL" sz="1100" dirty="0"/>
              <a:t>Jung dreamt a great deal about the dead, the land of the dead, and the rising of the dead. These represented the unconscious itself -- not the "little" personal unconscious that Freud made such a big deal out of, but a new </a:t>
            </a:r>
            <a:r>
              <a:rPr lang="en-US" altLang="nl-NL" sz="1100" i="1" dirty="0"/>
              <a:t>collective unconscious</a:t>
            </a:r>
            <a:r>
              <a:rPr lang="en-US" altLang="nl-NL" sz="1100" dirty="0"/>
              <a:t> of humanity itself, an unconscious that could contain all the dead, not just our personal ghosts. Jung began to see the mentally ill as people who are haunted by these ghosts, in an age where no-one is supposed to even believe in them. If we could only recapture our mythologies, we would understand these ghosts, become comfortable with the dead, and heal our mental illnesses.</a:t>
            </a:r>
          </a:p>
          <a:p>
            <a:endParaRPr lang="en-US" altLang="nl-NL" dirty="0"/>
          </a:p>
        </p:txBody>
      </p:sp>
    </p:spTree>
    <p:extLst>
      <p:ext uri="{BB962C8B-B14F-4D97-AF65-F5344CB8AC3E}">
        <p14:creationId xmlns:p14="http://schemas.microsoft.com/office/powerpoint/2010/main" val="2459225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3" descr="http://www.kironconsulting.com/Images/small%20HE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613525" cy="684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Rectangle 4"/>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r>
              <a:rPr lang="en-US" altLang="en-US" sz="900" dirty="0">
                <a:solidFill>
                  <a:schemeClr val="bg2"/>
                </a:solidFill>
              </a:rPr>
              <a:t>© Matthias </a:t>
            </a:r>
            <a:r>
              <a:rPr lang="en-US" altLang="en-US" sz="900" dirty="0" err="1">
                <a:solidFill>
                  <a:schemeClr val="bg2"/>
                </a:solidFill>
              </a:rPr>
              <a:t>Rauterberg</a:t>
            </a:r>
            <a:endParaRPr lang="en-US" altLang="en-US" sz="900" dirty="0">
              <a:solidFill>
                <a:schemeClr val="bg2"/>
              </a:solidFill>
            </a:endParaRPr>
          </a:p>
        </p:txBody>
      </p:sp>
      <p:sp>
        <p:nvSpPr>
          <p:cNvPr id="15370" name="Rectangle 5"/>
          <p:cNvSpPr>
            <a:spLocks noGrp="1" noChangeArrowheads="1"/>
          </p:cNvSpPr>
          <p:nvPr>
            <p:ph type="ftr" sz="quarter" idx="11"/>
          </p:nvPr>
        </p:nvSpPr>
        <p:spPr>
          <a:xfrm>
            <a:off x="3124200" y="6553200"/>
            <a:ext cx="28956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r>
              <a:rPr lang="en-US" altLang="en-US" sz="800">
                <a:solidFill>
                  <a:schemeClr val="bg2"/>
                </a:solidFill>
                <a:cs typeface="Arial" charset="0"/>
              </a:rPr>
              <a:t>Eindhoven University of Technology</a:t>
            </a:r>
          </a:p>
        </p:txBody>
      </p:sp>
      <p:sp>
        <p:nvSpPr>
          <p:cNvPr id="15371" name="Rectangle 6"/>
          <p:cNvSpPr>
            <a:spLocks noGrp="1" noChangeArrowheads="1"/>
          </p:cNvSpPr>
          <p:nvPr>
            <p:ph type="sldNum" sz="quarter" idx="12"/>
          </p:nvPr>
        </p:nvSpPr>
        <p:spPr>
          <a:xfrm>
            <a:off x="7010400" y="6553200"/>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fld id="{F3030C1B-867C-4BBD-A2BB-C48A8EBAD152}" type="slidenum">
              <a:rPr lang="en-US" altLang="en-US" sz="900" smtClean="0">
                <a:solidFill>
                  <a:schemeClr val="bg2"/>
                </a:solidFill>
              </a:rPr>
              <a:pPr eaLnBrk="1" hangingPunct="1"/>
              <a:t>5</a:t>
            </a:fld>
            <a:r>
              <a:rPr lang="en-US" altLang="en-US" sz="900" dirty="0">
                <a:solidFill>
                  <a:schemeClr val="bg2"/>
                </a:solidFill>
              </a:rPr>
              <a:t>/45</a:t>
            </a:r>
          </a:p>
        </p:txBody>
      </p:sp>
      <p:sp>
        <p:nvSpPr>
          <p:cNvPr id="6" name="Left Arrow 5"/>
          <p:cNvSpPr/>
          <p:nvPr/>
        </p:nvSpPr>
        <p:spPr>
          <a:xfrm rot="19468842">
            <a:off x="1205340" y="1119343"/>
            <a:ext cx="1008112"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Left Arrow 13"/>
          <p:cNvSpPr/>
          <p:nvPr/>
        </p:nvSpPr>
        <p:spPr>
          <a:xfrm rot="2389210">
            <a:off x="4285177" y="1115591"/>
            <a:ext cx="1008112" cy="144016"/>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365" name="Picture 10" descr="http://s4.hubimg.com/u/2684783_f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3605698"/>
            <a:ext cx="2530476" cy="36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2" descr="http://www.artstor.org/sites/default/files/xARAS_logo_k.png.pagespeed.ic.XpmPuklPu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16632"/>
            <a:ext cx="1682186" cy="1552714"/>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8" descr="http://3.bp.blogspot.com/-q1dOBn-JxoI/TeK6cxEPdEI/AAAAAAAAAJE/gXDkqJYFBQE/s1600/wisewom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6162" y="1904890"/>
            <a:ext cx="251460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4800" y="6553200"/>
            <a:ext cx="5203304" cy="230832"/>
          </a:xfrm>
          <a:prstGeom prst="rect">
            <a:avLst/>
          </a:prstGeom>
          <a:solidFill>
            <a:srgbClr val="EAEAEA"/>
          </a:solidFill>
        </p:spPr>
        <p:txBody>
          <a:bodyPr wrap="square" rtlCol="0">
            <a:spAutoFit/>
          </a:bodyPr>
          <a:lstStyle/>
          <a:p>
            <a:r>
              <a:rPr lang="en-US" sz="900" b="1" dirty="0"/>
              <a:t>REF</a:t>
            </a:r>
            <a:r>
              <a:rPr lang="en-US" sz="900" dirty="0"/>
              <a:t>: Campbell J. (1949/2008). </a:t>
            </a:r>
            <a:r>
              <a:rPr lang="en-US" sz="900" i="1" dirty="0"/>
              <a:t>The hero with a thousand faces</a:t>
            </a:r>
            <a:r>
              <a:rPr lang="en-US" sz="900" dirty="0"/>
              <a:t>. Princeton University Press.</a:t>
            </a:r>
          </a:p>
        </p:txBody>
      </p:sp>
    </p:spTree>
    <p:extLst>
      <p:ext uri="{BB962C8B-B14F-4D97-AF65-F5344CB8AC3E}">
        <p14:creationId xmlns:p14="http://schemas.microsoft.com/office/powerpoint/2010/main" val="3413848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Mendix Technology B.V. rotterdam">
            <a:extLst>
              <a:ext uri="{FF2B5EF4-FFF2-40B4-BE49-F238E27FC236}">
                <a16:creationId xmlns:a16="http://schemas.microsoft.com/office/drawing/2014/main" id="{241BB5C9-DF5F-4C9D-9B38-384B011B8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406" y="1212627"/>
            <a:ext cx="2622987" cy="687115"/>
          </a:xfrm>
          <a:prstGeom prst="rect">
            <a:avLst/>
          </a:prstGeom>
          <a:noFill/>
          <a:extLst>
            <a:ext uri="{909E8E84-426E-40DD-AFC4-6F175D3DCCD1}">
              <a14:hiddenFill xmlns:a14="http://schemas.microsoft.com/office/drawing/2010/main">
                <a:solidFill>
                  <a:srgbClr val="FFFFFF"/>
                </a:solidFill>
              </a14:hiddenFill>
            </a:ext>
          </a:extLst>
        </p:spPr>
      </p:pic>
      <p:sp>
        <p:nvSpPr>
          <p:cNvPr id="16386" name="TextBox 6"/>
          <p:cNvSpPr txBox="1">
            <a:spLocks noChangeArrowheads="1"/>
          </p:cNvSpPr>
          <p:nvPr/>
        </p:nvSpPr>
        <p:spPr bwMode="auto">
          <a:xfrm>
            <a:off x="2132013" y="1124744"/>
            <a:ext cx="4687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r>
              <a:rPr lang="en-US" altLang="en-US" sz="1600" dirty="0"/>
              <a:t>A collaborative project between two PhD students</a:t>
            </a:r>
          </a:p>
        </p:txBody>
      </p:sp>
      <p:pic>
        <p:nvPicPr>
          <p:cNvPr id="16387" name="Picture 4" descr="Leonid Ivon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775" y="1919163"/>
            <a:ext cx="1292225" cy="1293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8" name="TextBox 8"/>
          <p:cNvSpPr txBox="1">
            <a:spLocks noChangeArrowheads="1"/>
          </p:cNvSpPr>
          <p:nvPr/>
        </p:nvSpPr>
        <p:spPr bwMode="auto">
          <a:xfrm>
            <a:off x="1295400" y="3252788"/>
            <a:ext cx="15636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r>
              <a:rPr lang="en-US" altLang="en-US" sz="1600"/>
              <a:t>Leonid IVONIN</a:t>
            </a:r>
          </a:p>
        </p:txBody>
      </p:sp>
      <p:sp>
        <p:nvSpPr>
          <p:cNvPr id="16389" name="Rectangle 10"/>
          <p:cNvSpPr>
            <a:spLocks noChangeArrowheads="1"/>
          </p:cNvSpPr>
          <p:nvPr/>
        </p:nvSpPr>
        <p:spPr bwMode="auto">
          <a:xfrm>
            <a:off x="3814763" y="3706813"/>
            <a:ext cx="17938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spcAft>
                <a:spcPts val="600"/>
              </a:spcAft>
              <a:buFont typeface="Arial" charset="0"/>
              <a:buChar char="•"/>
            </a:pPr>
            <a:r>
              <a:rPr lang="en-US" altLang="en-US" sz="1400"/>
              <a:t>Generation of ideas</a:t>
            </a:r>
          </a:p>
          <a:p>
            <a:pPr eaLnBrk="1" hangingPunct="1">
              <a:spcAft>
                <a:spcPts val="600"/>
              </a:spcAft>
              <a:buFont typeface="Arial" charset="0"/>
              <a:buChar char="•"/>
            </a:pPr>
            <a:r>
              <a:rPr lang="en-US" altLang="en-US" sz="1400"/>
              <a:t>Statistical analysis</a:t>
            </a:r>
          </a:p>
          <a:p>
            <a:pPr eaLnBrk="1" hangingPunct="1">
              <a:buFont typeface="Arial" charset="0"/>
              <a:buChar char="•"/>
            </a:pPr>
            <a:r>
              <a:rPr lang="en-US" altLang="en-US" sz="1400"/>
              <a:t>Writing of articles</a:t>
            </a:r>
          </a:p>
        </p:txBody>
      </p:sp>
      <p:sp>
        <p:nvSpPr>
          <p:cNvPr id="16390" name="TextBox 11"/>
          <p:cNvSpPr txBox="1">
            <a:spLocks noChangeArrowheads="1"/>
          </p:cNvSpPr>
          <p:nvPr/>
        </p:nvSpPr>
        <p:spPr bwMode="auto">
          <a:xfrm>
            <a:off x="3790950" y="3252788"/>
            <a:ext cx="1720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r>
              <a:rPr lang="en-US" altLang="en-US"/>
              <a:t>Shared activities</a:t>
            </a:r>
          </a:p>
        </p:txBody>
      </p:sp>
      <p:sp>
        <p:nvSpPr>
          <p:cNvPr id="16391" name="TextBox 12"/>
          <p:cNvSpPr txBox="1">
            <a:spLocks noChangeArrowheads="1"/>
          </p:cNvSpPr>
          <p:nvPr/>
        </p:nvSpPr>
        <p:spPr bwMode="auto">
          <a:xfrm>
            <a:off x="1066800" y="3573016"/>
            <a:ext cx="23622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spcAft>
                <a:spcPts val="600"/>
              </a:spcAft>
              <a:buFont typeface="Arial" charset="0"/>
              <a:buChar char="•"/>
            </a:pPr>
            <a:r>
              <a:rPr lang="en-US" altLang="en-US" sz="1400" dirty="0"/>
              <a:t>Processing of physiological signals and application of data mining methods</a:t>
            </a:r>
          </a:p>
          <a:p>
            <a:pPr eaLnBrk="1" hangingPunct="1">
              <a:spcAft>
                <a:spcPts val="600"/>
              </a:spcAft>
              <a:buFont typeface="Arial" charset="0"/>
              <a:buChar char="•"/>
            </a:pPr>
            <a:r>
              <a:rPr lang="en-US" altLang="en-US" sz="1400" dirty="0"/>
              <a:t>Development of technical infrastructure for the experiments</a:t>
            </a:r>
          </a:p>
          <a:p>
            <a:pPr eaLnBrk="1" hangingPunct="1">
              <a:buFont typeface="Arial" charset="0"/>
              <a:buChar char="•"/>
            </a:pPr>
            <a:r>
              <a:rPr lang="en-US" altLang="en-US" sz="1400" dirty="0"/>
              <a:t>Sensing application (</a:t>
            </a:r>
            <a:r>
              <a:rPr lang="en-US" altLang="en-US" sz="1400" dirty="0" err="1"/>
              <a:t>ArcheSense</a:t>
            </a:r>
            <a:r>
              <a:rPr lang="en-US" altLang="en-US" sz="1400" dirty="0"/>
              <a:t>)</a:t>
            </a:r>
          </a:p>
        </p:txBody>
      </p:sp>
      <p:pic>
        <p:nvPicPr>
          <p:cNvPr id="16393" name="Picture 2" descr="http://m3.licdn.com/mpr/pub/image-3fkP3j2dvStB6dGCUPx6YMnI_VXJK06D3WK9YSZd_o_VMkhh3fk9Swid_eAjKZX6slVZ/huang-ming-cha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846138"/>
            <a:ext cx="1447800" cy="1366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94" name="TextBox 7"/>
          <p:cNvSpPr txBox="1">
            <a:spLocks noChangeArrowheads="1"/>
          </p:cNvSpPr>
          <p:nvPr/>
        </p:nvSpPr>
        <p:spPr bwMode="auto">
          <a:xfrm>
            <a:off x="6300788" y="3252788"/>
            <a:ext cx="2097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r>
              <a:rPr lang="en-US" altLang="en-US" sz="1600"/>
              <a:t>Huang-Ming CHANG</a:t>
            </a:r>
          </a:p>
        </p:txBody>
      </p:sp>
      <p:sp>
        <p:nvSpPr>
          <p:cNvPr id="16395" name="TextBox 9"/>
          <p:cNvSpPr txBox="1">
            <a:spLocks noChangeArrowheads="1"/>
          </p:cNvSpPr>
          <p:nvPr/>
        </p:nvSpPr>
        <p:spPr bwMode="auto">
          <a:xfrm>
            <a:off x="6172200" y="3573016"/>
            <a:ext cx="25908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spcAft>
                <a:spcPts val="600"/>
              </a:spcAft>
              <a:buFont typeface="Arial" charset="0"/>
              <a:buChar char="•"/>
            </a:pPr>
            <a:r>
              <a:rPr lang="en-US" altLang="en-US" sz="1400" dirty="0"/>
              <a:t>Identification, selection, and preparation of  audiovisual stimuli for elicitation of psychological states</a:t>
            </a:r>
          </a:p>
          <a:p>
            <a:pPr eaLnBrk="1" hangingPunct="1">
              <a:spcAft>
                <a:spcPts val="600"/>
              </a:spcAft>
              <a:buFont typeface="Arial" charset="0"/>
              <a:buChar char="•"/>
            </a:pPr>
            <a:r>
              <a:rPr lang="en-US" altLang="en-US" sz="1400" dirty="0"/>
              <a:t>Selection of appropriate questionnaires</a:t>
            </a:r>
          </a:p>
          <a:p>
            <a:pPr eaLnBrk="1" hangingPunct="1">
              <a:buFont typeface="Arial" charset="0"/>
              <a:buChar char="•"/>
            </a:pPr>
            <a:r>
              <a:rPr lang="en-US" altLang="en-US" sz="1400" dirty="0" err="1"/>
              <a:t>Moodboard</a:t>
            </a:r>
            <a:r>
              <a:rPr lang="en-US" altLang="en-US" sz="1400" dirty="0"/>
              <a:t> application (</a:t>
            </a:r>
            <a:r>
              <a:rPr lang="en-US" altLang="en-US" sz="1400" dirty="0" err="1"/>
              <a:t>ArcheBoard</a:t>
            </a:r>
            <a:r>
              <a:rPr lang="en-US" altLang="en-US" sz="1400" dirty="0"/>
              <a:t>)</a:t>
            </a:r>
          </a:p>
        </p:txBody>
      </p:sp>
      <p:sp>
        <p:nvSpPr>
          <p:cNvPr id="16397" name="Rectangle 4"/>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r>
              <a:rPr lang="en-US" altLang="en-US" sz="900" dirty="0">
                <a:solidFill>
                  <a:schemeClr val="bg2"/>
                </a:solidFill>
              </a:rPr>
              <a:t>© Matthias </a:t>
            </a:r>
            <a:r>
              <a:rPr lang="en-US" altLang="en-US" sz="900" dirty="0" err="1">
                <a:solidFill>
                  <a:schemeClr val="bg2"/>
                </a:solidFill>
              </a:rPr>
              <a:t>Rauterberg</a:t>
            </a:r>
            <a:endParaRPr lang="en-US" altLang="en-US" sz="900" dirty="0">
              <a:solidFill>
                <a:schemeClr val="bg2"/>
              </a:solidFill>
            </a:endParaRPr>
          </a:p>
        </p:txBody>
      </p:sp>
      <p:sp>
        <p:nvSpPr>
          <p:cNvPr id="16398" name="Rectangle 5"/>
          <p:cNvSpPr>
            <a:spLocks noGrp="1" noChangeArrowheads="1"/>
          </p:cNvSpPr>
          <p:nvPr>
            <p:ph type="ftr" sz="quarter" idx="11"/>
          </p:nvPr>
        </p:nvSpPr>
        <p:spPr>
          <a:xfrm>
            <a:off x="3124200" y="6553200"/>
            <a:ext cx="28956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r>
              <a:rPr lang="en-US" altLang="en-US" sz="800">
                <a:solidFill>
                  <a:schemeClr val="bg2"/>
                </a:solidFill>
                <a:cs typeface="Arial" charset="0"/>
              </a:rPr>
              <a:t>Eindhoven University of Technology</a:t>
            </a:r>
          </a:p>
        </p:txBody>
      </p:sp>
      <p:sp>
        <p:nvSpPr>
          <p:cNvPr id="16399" name="Rectangle 6"/>
          <p:cNvSpPr>
            <a:spLocks noGrp="1" noChangeArrowheads="1"/>
          </p:cNvSpPr>
          <p:nvPr>
            <p:ph type="sldNum" sz="quarter" idx="12"/>
          </p:nvPr>
        </p:nvSpPr>
        <p:spPr>
          <a:xfrm>
            <a:off x="7010400" y="6553200"/>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fld id="{9551C48B-D5F1-4C29-9A44-2B11535A47FD}" type="slidenum">
              <a:rPr lang="en-US" altLang="en-US" sz="900" smtClean="0">
                <a:solidFill>
                  <a:schemeClr val="bg2"/>
                </a:solidFill>
              </a:rPr>
              <a:pPr eaLnBrk="1" hangingPunct="1"/>
              <a:t>6</a:t>
            </a:fld>
            <a:r>
              <a:rPr lang="en-US" altLang="en-US" sz="900" dirty="0">
                <a:solidFill>
                  <a:schemeClr val="bg2"/>
                </a:solidFill>
              </a:rPr>
              <a:t>/15</a:t>
            </a:r>
          </a:p>
        </p:txBody>
      </p:sp>
      <p:pic>
        <p:nvPicPr>
          <p:cNvPr id="16401" name="Picture 4" descr="C:\Users\HMChang\Dropbox\_progress\2013\SummerSchool\cti_flex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0"/>
            <a:ext cx="1331640" cy="133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Keytree Ltd">
            <a:extLst>
              <a:ext uri="{FF2B5EF4-FFF2-40B4-BE49-F238E27FC236}">
                <a16:creationId xmlns:a16="http://schemas.microsoft.com/office/drawing/2014/main" id="{C64D153C-8A74-43B0-83EE-2CEF811F3D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66" y="1255588"/>
            <a:ext cx="1762125" cy="647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3CF8337-62C2-4CBD-AE56-0CFD49CEC24E}"/>
              </a:ext>
            </a:extLst>
          </p:cNvPr>
          <p:cNvSpPr/>
          <p:nvPr/>
        </p:nvSpPr>
        <p:spPr>
          <a:xfrm>
            <a:off x="467544" y="5877272"/>
            <a:ext cx="8568952" cy="369332"/>
          </a:xfrm>
          <a:prstGeom prst="rect">
            <a:avLst/>
          </a:prstGeom>
        </p:spPr>
        <p:txBody>
          <a:bodyPr wrap="square">
            <a:spAutoFit/>
          </a:bodyPr>
          <a:lstStyle/>
          <a:p>
            <a:r>
              <a:rPr lang="nl-NL" sz="900" b="1" dirty="0">
                <a:solidFill>
                  <a:srgbClr val="000000"/>
                </a:solidFill>
                <a:latin typeface="Arial" panose="020B0604020202020204" pitchFamily="34" charset="0"/>
              </a:rPr>
              <a:t>REF</a:t>
            </a:r>
            <a:r>
              <a:rPr lang="nl-NL" sz="900" dirty="0">
                <a:solidFill>
                  <a:srgbClr val="000000"/>
                </a:solidFill>
                <a:latin typeface="Arial" panose="020B0604020202020204" pitchFamily="34" charset="0"/>
              </a:rPr>
              <a:t>: </a:t>
            </a:r>
            <a:r>
              <a:rPr lang="nl-NL" sz="900" dirty="0" err="1">
                <a:solidFill>
                  <a:srgbClr val="000000"/>
                </a:solidFill>
                <a:latin typeface="Arial" panose="020B0604020202020204" pitchFamily="34" charset="0"/>
              </a:rPr>
              <a:t>Ivonin</a:t>
            </a:r>
            <a:r>
              <a:rPr lang="nl-NL" sz="900" dirty="0">
                <a:solidFill>
                  <a:srgbClr val="000000"/>
                </a:solidFill>
                <a:latin typeface="Arial" panose="020B0604020202020204" pitchFamily="34" charset="0"/>
              </a:rPr>
              <a:t> L., </a:t>
            </a:r>
            <a:r>
              <a:rPr lang="nl-NL" sz="900" dirty="0" err="1">
                <a:solidFill>
                  <a:srgbClr val="000000"/>
                </a:solidFill>
                <a:latin typeface="Arial" panose="020B0604020202020204" pitchFamily="34" charset="0"/>
              </a:rPr>
              <a:t>Chang</a:t>
            </a:r>
            <a:r>
              <a:rPr lang="nl-NL" sz="900" dirty="0">
                <a:solidFill>
                  <a:srgbClr val="000000"/>
                </a:solidFill>
                <a:latin typeface="Arial" panose="020B0604020202020204" pitchFamily="34" charset="0"/>
              </a:rPr>
              <a:t> HM., Díaz M., </a:t>
            </a:r>
            <a:r>
              <a:rPr lang="nl-NL" sz="900" dirty="0" err="1">
                <a:solidFill>
                  <a:srgbClr val="000000"/>
                </a:solidFill>
                <a:latin typeface="Arial" panose="020B0604020202020204" pitchFamily="34" charset="0"/>
              </a:rPr>
              <a:t>Català</a:t>
            </a:r>
            <a:r>
              <a:rPr lang="nl-NL" sz="900" dirty="0">
                <a:solidFill>
                  <a:srgbClr val="000000"/>
                </a:solidFill>
                <a:latin typeface="Arial" panose="020B0604020202020204" pitchFamily="34" charset="0"/>
              </a:rPr>
              <a:t> A., Chen W., Rauterberg M. (2015). </a:t>
            </a:r>
            <a:r>
              <a:rPr lang="nl-NL" sz="900" dirty="0">
                <a:latin typeface="Arial" panose="020B0604020202020204" pitchFamily="34" charset="0"/>
              </a:rPr>
              <a:t>Traces of unconscious mental processes in </a:t>
            </a:r>
            <a:r>
              <a:rPr lang="nl-NL" sz="900" dirty="0" err="1">
                <a:latin typeface="Arial" panose="020B0604020202020204" pitchFamily="34" charset="0"/>
              </a:rPr>
              <a:t>introspective</a:t>
            </a:r>
            <a:r>
              <a:rPr lang="nl-NL" sz="900" dirty="0">
                <a:latin typeface="Arial" panose="020B0604020202020204" pitchFamily="34" charset="0"/>
              </a:rPr>
              <a:t> </a:t>
            </a:r>
            <a:r>
              <a:rPr lang="nl-NL" sz="900" dirty="0" err="1">
                <a:latin typeface="Arial" panose="020B0604020202020204" pitchFamily="34" charset="0"/>
              </a:rPr>
              <a:t>reports</a:t>
            </a:r>
            <a:r>
              <a:rPr lang="nl-NL" sz="900" dirty="0">
                <a:latin typeface="Arial" panose="020B0604020202020204" pitchFamily="34" charset="0"/>
              </a:rPr>
              <a:t> </a:t>
            </a:r>
            <a:r>
              <a:rPr lang="nl-NL" sz="900" dirty="0" err="1">
                <a:latin typeface="Arial" panose="020B0604020202020204" pitchFamily="34" charset="0"/>
              </a:rPr>
              <a:t>and</a:t>
            </a:r>
            <a:r>
              <a:rPr lang="nl-NL" sz="900" dirty="0">
                <a:latin typeface="Arial" panose="020B0604020202020204" pitchFamily="34" charset="0"/>
              </a:rPr>
              <a:t> </a:t>
            </a:r>
            <a:r>
              <a:rPr lang="nl-NL" sz="900" dirty="0" err="1">
                <a:latin typeface="Arial" panose="020B0604020202020204" pitchFamily="34" charset="0"/>
              </a:rPr>
              <a:t>physiological</a:t>
            </a:r>
            <a:r>
              <a:rPr lang="nl-NL" sz="900" dirty="0">
                <a:latin typeface="Arial" panose="020B0604020202020204" pitchFamily="34" charset="0"/>
              </a:rPr>
              <a:t> responses</a:t>
            </a:r>
            <a:r>
              <a:rPr lang="nl-NL" sz="900" dirty="0">
                <a:solidFill>
                  <a:srgbClr val="000000"/>
                </a:solidFill>
                <a:latin typeface="Arial" panose="020B0604020202020204" pitchFamily="34" charset="0"/>
              </a:rPr>
              <a:t>. </a:t>
            </a:r>
            <a:r>
              <a:rPr lang="nl-NL" sz="900" i="1" dirty="0">
                <a:solidFill>
                  <a:srgbClr val="000000"/>
                </a:solidFill>
                <a:latin typeface="Arial" panose="020B0604020202020204" pitchFamily="34" charset="0"/>
              </a:rPr>
              <a:t>PLOS </a:t>
            </a:r>
            <a:r>
              <a:rPr lang="nl-NL" sz="900" i="1" cap="small" dirty="0">
                <a:solidFill>
                  <a:srgbClr val="000000"/>
                </a:solidFill>
                <a:latin typeface="Arial" panose="020B0604020202020204" pitchFamily="34" charset="0"/>
              </a:rPr>
              <a:t>ONE, </a:t>
            </a:r>
            <a:r>
              <a:rPr lang="nl-NL" sz="900" dirty="0">
                <a:solidFill>
                  <a:srgbClr val="000000"/>
                </a:solidFill>
                <a:latin typeface="Arial" panose="020B0604020202020204" pitchFamily="34" charset="0"/>
              </a:rPr>
              <a:t>vol. 10, no. 4, e0124519 (April 13, 2015), pp. 1-31.  (</a:t>
            </a:r>
            <a:r>
              <a:rPr lang="nl-NL" sz="900" dirty="0">
                <a:latin typeface="Arial" panose="020B0604020202020204" pitchFamily="34" charset="0"/>
                <a:hlinkClick r:id="rId7"/>
              </a:rPr>
              <a:t>online</a:t>
            </a:r>
            <a:r>
              <a:rPr lang="nl-NL" sz="900" dirty="0">
                <a:solidFill>
                  <a:srgbClr val="000000"/>
                </a:solidFill>
                <a:latin typeface="Arial" panose="020B0604020202020204" pitchFamily="34" charset="0"/>
              </a:rPr>
              <a:t>). </a:t>
            </a:r>
            <a:r>
              <a:rPr lang="nl-NL" sz="900" b="1" dirty="0">
                <a:solidFill>
                  <a:srgbClr val="000000"/>
                </a:solidFill>
                <a:latin typeface="Arial" panose="020B0604020202020204" pitchFamily="34" charset="0"/>
              </a:rPr>
              <a:t>[IF=3.197] </a:t>
            </a:r>
            <a:endParaRPr lang="nl-NL" sz="900" dirty="0"/>
          </a:p>
        </p:txBody>
      </p:sp>
      <p:sp>
        <p:nvSpPr>
          <p:cNvPr id="19" name="Rectangle 18">
            <a:extLst>
              <a:ext uri="{FF2B5EF4-FFF2-40B4-BE49-F238E27FC236}">
                <a16:creationId xmlns:a16="http://schemas.microsoft.com/office/drawing/2014/main" id="{93C789C7-D874-4F54-A735-D2D23A6A4E1B}"/>
              </a:ext>
            </a:extLst>
          </p:cNvPr>
          <p:cNvSpPr/>
          <p:nvPr/>
        </p:nvSpPr>
        <p:spPr>
          <a:xfrm>
            <a:off x="0" y="228600"/>
            <a:ext cx="6400800" cy="6858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tx1"/>
                </a:solidFill>
                <a:latin typeface="Arial" panose="020B0604020202020204" pitchFamily="34" charset="0"/>
                <a:cs typeface="Arial" panose="020B0604020202020204" pitchFamily="34" charset="0"/>
              </a:rPr>
              <a:t>Do archetypes have an effect on humans?</a:t>
            </a:r>
          </a:p>
        </p:txBody>
      </p:sp>
      <p:pic>
        <p:nvPicPr>
          <p:cNvPr id="3" name="Picture 2" descr="Public Affairs Intern (m/f)d) - politjobs.eu">
            <a:extLst>
              <a:ext uri="{FF2B5EF4-FFF2-40B4-BE49-F238E27FC236}">
                <a16:creationId xmlns:a16="http://schemas.microsoft.com/office/drawing/2014/main" id="{580D3D5C-D76D-4856-AA2A-05E489A9C5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2160" y="49555"/>
            <a:ext cx="1618236" cy="981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60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M. Rauterberg, TU/e</a:t>
            </a:r>
          </a:p>
        </p:txBody>
      </p:sp>
      <p:sp>
        <p:nvSpPr>
          <p:cNvPr id="3" name="Slide Number Placeholder 2"/>
          <p:cNvSpPr>
            <a:spLocks noGrp="1"/>
          </p:cNvSpPr>
          <p:nvPr>
            <p:ph type="sldNum" sz="quarter" idx="12"/>
          </p:nvPr>
        </p:nvSpPr>
        <p:spPr/>
        <p:txBody>
          <a:bodyPr/>
          <a:lstStyle/>
          <a:p>
            <a:fld id="{B342E562-1C73-4DBB-BF9F-592710377D9D}" type="slidenum">
              <a:rPr lang="en-US" smtClean="0"/>
              <a:pPr/>
              <a:t>7</a:t>
            </a:fld>
            <a:r>
              <a:rPr lang="en-US" dirty="0"/>
              <a:t>/15</a:t>
            </a:r>
          </a:p>
        </p:txBody>
      </p:sp>
      <p:sp>
        <p:nvSpPr>
          <p:cNvPr id="4" name="Footer Placeholder 3"/>
          <p:cNvSpPr>
            <a:spLocks noGrp="1"/>
          </p:cNvSpPr>
          <p:nvPr>
            <p:ph type="ftr" sz="quarter" idx="11"/>
          </p:nvPr>
        </p:nvSpPr>
        <p:spPr/>
        <p:txBody>
          <a:bodyPr/>
          <a:lstStyle/>
          <a:p>
            <a:r>
              <a:rPr lang="en-US" sz="800">
                <a:solidFill>
                  <a:schemeClr val="bg2"/>
                </a:solidFill>
                <a:latin typeface="Arial" charset="0"/>
                <a:cs typeface="Arial" charset="0"/>
              </a:rPr>
              <a:t>Eindhoven University of Technology</a:t>
            </a:r>
            <a:endParaRPr lang="en-US" sz="800" dirty="0">
              <a:solidFill>
                <a:schemeClr val="bg2"/>
              </a:solidFill>
              <a:latin typeface="Arial" charset="0"/>
              <a:cs typeface="Arial" charset="0"/>
            </a:endParaRPr>
          </a:p>
        </p:txBody>
      </p:sp>
      <p:pic>
        <p:nvPicPr>
          <p:cNvPr id="5" name="Picture 4"/>
          <p:cNvPicPr>
            <a:picLocks noChangeAspect="1"/>
          </p:cNvPicPr>
          <p:nvPr/>
        </p:nvPicPr>
        <p:blipFill>
          <a:blip r:embed="rId2"/>
          <a:stretch>
            <a:fillRect/>
          </a:stretch>
        </p:blipFill>
        <p:spPr>
          <a:xfrm>
            <a:off x="0" y="3196952"/>
            <a:ext cx="2857500" cy="1600200"/>
          </a:xfrm>
          <a:prstGeom prst="rect">
            <a:avLst/>
          </a:prstGeom>
        </p:spPr>
      </p:pic>
      <p:pic>
        <p:nvPicPr>
          <p:cNvPr id="102406" name="Picture 6" descr="Image result for industrial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478012"/>
            <a:ext cx="26289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2408" name="Picture 8" descr="Image result for industrial de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72" y="-27384"/>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410" name="Picture 10" descr="Image result for industrial de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7" y="4653136"/>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412" name="Picture 12" descr="Image result for interaction desig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5758" y="4688929"/>
            <a:ext cx="3034754" cy="1620391"/>
          </a:xfrm>
          <a:prstGeom prst="rect">
            <a:avLst/>
          </a:prstGeom>
          <a:noFill/>
          <a:extLst>
            <a:ext uri="{909E8E84-426E-40DD-AFC4-6F175D3DCCD1}">
              <a14:hiddenFill xmlns:a14="http://schemas.microsoft.com/office/drawing/2010/main">
                <a:solidFill>
                  <a:srgbClr val="FFFFFF"/>
                </a:solidFill>
              </a14:hiddenFill>
            </a:ext>
          </a:extLst>
        </p:spPr>
      </p:pic>
      <p:pic>
        <p:nvPicPr>
          <p:cNvPr id="102414" name="Picture 14" descr="Image result for interaction desig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5759" y="1700808"/>
            <a:ext cx="3025626" cy="1809751"/>
          </a:xfrm>
          <a:prstGeom prst="rect">
            <a:avLst/>
          </a:prstGeom>
          <a:noFill/>
          <a:extLst>
            <a:ext uri="{909E8E84-426E-40DD-AFC4-6F175D3DCCD1}">
              <a14:hiddenFill xmlns:a14="http://schemas.microsoft.com/office/drawing/2010/main">
                <a:solidFill>
                  <a:srgbClr val="FFFFFF"/>
                </a:solidFill>
              </a14:hiddenFill>
            </a:ext>
          </a:extLst>
        </p:spPr>
      </p:pic>
      <p:pic>
        <p:nvPicPr>
          <p:cNvPr id="102416" name="Picture 16" descr="Image result for interaction desig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4228" y="0"/>
            <a:ext cx="3037157" cy="1700808"/>
          </a:xfrm>
          <a:prstGeom prst="rect">
            <a:avLst/>
          </a:prstGeom>
          <a:noFill/>
          <a:extLst>
            <a:ext uri="{909E8E84-426E-40DD-AFC4-6F175D3DCCD1}">
              <a14:hiddenFill xmlns:a14="http://schemas.microsoft.com/office/drawing/2010/main">
                <a:solidFill>
                  <a:srgbClr val="FFFFFF"/>
                </a:solidFill>
              </a14:hiddenFill>
            </a:ext>
          </a:extLst>
        </p:spPr>
      </p:pic>
      <p:pic>
        <p:nvPicPr>
          <p:cNvPr id="102418" name="Picture 18" descr="Image result for interaction desig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3549" y="3341711"/>
            <a:ext cx="3128971" cy="1383433"/>
          </a:xfrm>
          <a:prstGeom prst="rect">
            <a:avLst/>
          </a:prstGeom>
          <a:noFill/>
          <a:extLst>
            <a:ext uri="{909E8E84-426E-40DD-AFC4-6F175D3DCCD1}">
              <a14:hiddenFill xmlns:a14="http://schemas.microsoft.com/office/drawing/2010/main">
                <a:solidFill>
                  <a:srgbClr val="FFFFFF"/>
                </a:solidFill>
              </a14:hiddenFill>
            </a:ext>
          </a:extLst>
        </p:spPr>
      </p:pic>
      <p:pic>
        <p:nvPicPr>
          <p:cNvPr id="102420" name="Picture 20" descr="Image result for industrial desig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628800"/>
            <a:ext cx="2743200" cy="1666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91880" y="295662"/>
            <a:ext cx="1872208" cy="954107"/>
          </a:xfrm>
          <a:prstGeom prst="rect">
            <a:avLst/>
          </a:prstGeom>
          <a:noFill/>
        </p:spPr>
        <p:txBody>
          <a:bodyPr wrap="square" rtlCol="0">
            <a:spAutoFit/>
          </a:bodyPr>
          <a:lstStyle/>
          <a:p>
            <a:pPr algn="ctr"/>
            <a:r>
              <a:rPr lang="en-US" sz="1400" b="1" dirty="0"/>
              <a:t>From </a:t>
            </a:r>
          </a:p>
          <a:p>
            <a:pPr algn="ctr"/>
            <a:r>
              <a:rPr lang="en-US" sz="1400" b="1" dirty="0"/>
              <a:t>Industrial Design</a:t>
            </a:r>
          </a:p>
          <a:p>
            <a:pPr algn="ctr"/>
            <a:r>
              <a:rPr lang="en-US" sz="1400" b="1" dirty="0"/>
              <a:t>To </a:t>
            </a:r>
          </a:p>
          <a:p>
            <a:pPr algn="ctr"/>
            <a:r>
              <a:rPr lang="en-US" sz="1400" b="1" dirty="0"/>
              <a:t>Interaction Design</a:t>
            </a:r>
          </a:p>
        </p:txBody>
      </p:sp>
      <p:sp>
        <p:nvSpPr>
          <p:cNvPr id="17" name="TextBox 16"/>
          <p:cNvSpPr txBox="1"/>
          <p:nvPr/>
        </p:nvSpPr>
        <p:spPr>
          <a:xfrm>
            <a:off x="3556963" y="5499124"/>
            <a:ext cx="1872208" cy="307777"/>
          </a:xfrm>
          <a:prstGeom prst="rect">
            <a:avLst/>
          </a:prstGeom>
          <a:noFill/>
        </p:spPr>
        <p:txBody>
          <a:bodyPr wrap="square" rtlCol="0">
            <a:spAutoFit/>
          </a:bodyPr>
          <a:lstStyle/>
          <a:p>
            <a:pPr algn="ctr"/>
            <a:r>
              <a:rPr lang="en-US" sz="1400" b="1" dirty="0"/>
              <a:t>from UI to UX</a:t>
            </a:r>
          </a:p>
        </p:txBody>
      </p:sp>
    </p:spTree>
    <p:extLst>
      <p:ext uri="{BB962C8B-B14F-4D97-AF65-F5344CB8AC3E}">
        <p14:creationId xmlns:p14="http://schemas.microsoft.com/office/powerpoint/2010/main" val="1810301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CDD218-5350-424E-AC8C-0FC6DE93078D}"/>
              </a:ext>
            </a:extLst>
          </p:cNvPr>
          <p:cNvSpPr>
            <a:spLocks noGrp="1"/>
          </p:cNvSpPr>
          <p:nvPr>
            <p:ph type="dt" sz="half" idx="10"/>
          </p:nvPr>
        </p:nvSpPr>
        <p:spPr/>
        <p:txBody>
          <a:bodyPr/>
          <a:lstStyle/>
          <a:p>
            <a:r>
              <a:rPr lang="en-US"/>
              <a:t>© M. Rauterberg, TU/e</a:t>
            </a:r>
          </a:p>
        </p:txBody>
      </p:sp>
      <p:sp>
        <p:nvSpPr>
          <p:cNvPr id="3" name="Slide Number Placeholder 2">
            <a:extLst>
              <a:ext uri="{FF2B5EF4-FFF2-40B4-BE49-F238E27FC236}">
                <a16:creationId xmlns:a16="http://schemas.microsoft.com/office/drawing/2014/main" id="{EC53ED3C-5802-498F-B57C-ADFFCCCEE748}"/>
              </a:ext>
            </a:extLst>
          </p:cNvPr>
          <p:cNvSpPr>
            <a:spLocks noGrp="1"/>
          </p:cNvSpPr>
          <p:nvPr>
            <p:ph type="sldNum" sz="quarter" idx="12"/>
          </p:nvPr>
        </p:nvSpPr>
        <p:spPr/>
        <p:txBody>
          <a:bodyPr/>
          <a:lstStyle/>
          <a:p>
            <a:fld id="{B342E562-1C73-4DBB-BF9F-592710377D9D}" type="slidenum">
              <a:rPr lang="en-US" smtClean="0"/>
              <a:pPr/>
              <a:t>8</a:t>
            </a:fld>
            <a:r>
              <a:rPr lang="en-US" dirty="0"/>
              <a:t>/15</a:t>
            </a:r>
          </a:p>
        </p:txBody>
      </p:sp>
      <p:sp>
        <p:nvSpPr>
          <p:cNvPr id="4" name="Footer Placeholder 3">
            <a:extLst>
              <a:ext uri="{FF2B5EF4-FFF2-40B4-BE49-F238E27FC236}">
                <a16:creationId xmlns:a16="http://schemas.microsoft.com/office/drawing/2014/main" id="{16CE0745-EE91-46B3-9ADE-1F81F2C38152}"/>
              </a:ext>
            </a:extLst>
          </p:cNvPr>
          <p:cNvSpPr>
            <a:spLocks noGrp="1"/>
          </p:cNvSpPr>
          <p:nvPr>
            <p:ph type="ftr" sz="quarter" idx="11"/>
          </p:nvPr>
        </p:nvSpPr>
        <p:spPr/>
        <p:txBody>
          <a:bodyPr/>
          <a:lstStyle/>
          <a:p>
            <a:r>
              <a:rPr lang="en-US" sz="800">
                <a:solidFill>
                  <a:schemeClr val="bg2"/>
                </a:solidFill>
                <a:latin typeface="Arial" charset="0"/>
                <a:cs typeface="Arial" charset="0"/>
              </a:rPr>
              <a:t>Eindhoven University of Technology</a:t>
            </a:r>
            <a:endParaRPr lang="en-US" sz="800" dirty="0">
              <a:solidFill>
                <a:schemeClr val="bg2"/>
              </a:solidFill>
              <a:latin typeface="Arial" charset="0"/>
              <a:cs typeface="Arial" charset="0"/>
            </a:endParaRPr>
          </a:p>
        </p:txBody>
      </p:sp>
      <p:sp>
        <p:nvSpPr>
          <p:cNvPr id="5" name="Rectangle 4">
            <a:extLst>
              <a:ext uri="{FF2B5EF4-FFF2-40B4-BE49-F238E27FC236}">
                <a16:creationId xmlns:a16="http://schemas.microsoft.com/office/drawing/2014/main" id="{4545C862-7789-4A1B-B9D8-E0D502F0DF0E}"/>
              </a:ext>
            </a:extLst>
          </p:cNvPr>
          <p:cNvSpPr/>
          <p:nvPr/>
        </p:nvSpPr>
        <p:spPr>
          <a:xfrm>
            <a:off x="971600" y="476672"/>
            <a:ext cx="7313652" cy="1938992"/>
          </a:xfrm>
          <a:prstGeom prst="rect">
            <a:avLst/>
          </a:prstGeom>
        </p:spPr>
        <p:txBody>
          <a:bodyPr wrap="square">
            <a:spAutoFit/>
          </a:bodyPr>
          <a:lstStyle/>
          <a:p>
            <a:r>
              <a:rPr lang="nl-NL" altLang="nl-NL" sz="2400" b="1" i="1" dirty="0">
                <a:latin typeface="Arial" panose="020B0604020202020204" pitchFamily="34" charset="0"/>
              </a:rPr>
              <a:t>Big Question:</a:t>
            </a:r>
          </a:p>
          <a:p>
            <a:endParaRPr lang="nl-NL" altLang="nl-NL" sz="2400" b="1" dirty="0">
              <a:latin typeface="Arial" panose="020B0604020202020204" pitchFamily="34" charset="0"/>
            </a:endParaRPr>
          </a:p>
          <a:p>
            <a:r>
              <a:rPr lang="nl-NL" altLang="nl-NL" sz="2400" b="1" dirty="0">
                <a:latin typeface="Arial" panose="020B0604020202020204" pitchFamily="34" charset="0"/>
              </a:rPr>
              <a:t>How </a:t>
            </a:r>
            <a:r>
              <a:rPr lang="nl-NL" altLang="nl-NL" sz="2400" b="1" dirty="0" err="1">
                <a:latin typeface="Arial" panose="020B0604020202020204" pitchFamily="34" charset="0"/>
              </a:rPr>
              <a:t>to</a:t>
            </a:r>
            <a:r>
              <a:rPr lang="nl-NL" altLang="nl-NL" sz="2400" b="1" dirty="0">
                <a:latin typeface="Arial" panose="020B0604020202020204" pitchFamily="34" charset="0"/>
              </a:rPr>
              <a:t> </a:t>
            </a:r>
            <a:r>
              <a:rPr lang="en-GB" altLang="nl-NL" sz="2400" b="1" dirty="0">
                <a:latin typeface="Arial" panose="020B0604020202020204" pitchFamily="34" charset="0"/>
              </a:rPr>
              <a:t>improve</a:t>
            </a:r>
            <a:r>
              <a:rPr lang="nl-NL" altLang="nl-NL" sz="2400" b="1" dirty="0">
                <a:latin typeface="Arial" panose="020B0604020202020204" pitchFamily="34" charset="0"/>
              </a:rPr>
              <a:t> </a:t>
            </a:r>
            <a:r>
              <a:rPr lang="nl-NL" altLang="nl-NL" sz="2400" b="1" dirty="0" err="1">
                <a:latin typeface="Arial" panose="020B0604020202020204" pitchFamily="34" charset="0"/>
              </a:rPr>
              <a:t>the</a:t>
            </a:r>
            <a:r>
              <a:rPr lang="nl-NL" altLang="nl-NL" sz="2400" b="1" dirty="0">
                <a:latin typeface="Arial" panose="020B0604020202020204" pitchFamily="34" charset="0"/>
              </a:rPr>
              <a:t> design of product/service systems?</a:t>
            </a:r>
            <a:br>
              <a:rPr lang="nl-NL" altLang="nl-NL" sz="2400" b="1" dirty="0">
                <a:latin typeface="Arial" panose="020B0604020202020204" pitchFamily="34" charset="0"/>
              </a:rPr>
            </a:br>
            <a:endParaRPr lang="nl-NL" sz="2400" dirty="0"/>
          </a:p>
        </p:txBody>
      </p:sp>
      <p:pic>
        <p:nvPicPr>
          <p:cNvPr id="6" name="Picture 5">
            <a:extLst>
              <a:ext uri="{FF2B5EF4-FFF2-40B4-BE49-F238E27FC236}">
                <a16:creationId xmlns:a16="http://schemas.microsoft.com/office/drawing/2014/main" id="{2380A6C3-3EDB-4346-A8D0-1BCA5599FB6B}"/>
              </a:ext>
            </a:extLst>
          </p:cNvPr>
          <p:cNvPicPr>
            <a:picLocks noChangeAspect="1"/>
          </p:cNvPicPr>
          <p:nvPr/>
        </p:nvPicPr>
        <p:blipFill>
          <a:blip r:embed="rId2"/>
          <a:stretch>
            <a:fillRect/>
          </a:stretch>
        </p:blipFill>
        <p:spPr>
          <a:xfrm>
            <a:off x="899592" y="2729152"/>
            <a:ext cx="7812360" cy="2788080"/>
          </a:xfrm>
          <a:prstGeom prst="rect">
            <a:avLst/>
          </a:prstGeom>
        </p:spPr>
      </p:pic>
      <p:cxnSp>
        <p:nvCxnSpPr>
          <p:cNvPr id="10" name="Straight Arrow Connector 9">
            <a:extLst>
              <a:ext uri="{FF2B5EF4-FFF2-40B4-BE49-F238E27FC236}">
                <a16:creationId xmlns:a16="http://schemas.microsoft.com/office/drawing/2014/main" id="{53BB8E9F-6B08-4A5A-AF4B-75797C1F32C8}"/>
              </a:ext>
            </a:extLst>
          </p:cNvPr>
          <p:cNvCxnSpPr/>
          <p:nvPr/>
        </p:nvCxnSpPr>
        <p:spPr>
          <a:xfrm flipH="1" flipV="1">
            <a:off x="7884368" y="5165236"/>
            <a:ext cx="288032" cy="6480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804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7E2343-C8A8-44E9-9DF6-C36DE7967128}"/>
              </a:ext>
            </a:extLst>
          </p:cNvPr>
          <p:cNvSpPr>
            <a:spLocks noGrp="1"/>
          </p:cNvSpPr>
          <p:nvPr>
            <p:ph type="dt" sz="half" idx="10"/>
          </p:nvPr>
        </p:nvSpPr>
        <p:spPr/>
        <p:txBody>
          <a:bodyPr/>
          <a:lstStyle/>
          <a:p>
            <a:r>
              <a:rPr lang="en-US"/>
              <a:t>© M. Rauterberg, TU/e</a:t>
            </a:r>
          </a:p>
        </p:txBody>
      </p:sp>
      <p:sp>
        <p:nvSpPr>
          <p:cNvPr id="3" name="Slide Number Placeholder 2">
            <a:extLst>
              <a:ext uri="{FF2B5EF4-FFF2-40B4-BE49-F238E27FC236}">
                <a16:creationId xmlns:a16="http://schemas.microsoft.com/office/drawing/2014/main" id="{10EBE13A-A13A-4BE1-B528-74EAC140808D}"/>
              </a:ext>
            </a:extLst>
          </p:cNvPr>
          <p:cNvSpPr>
            <a:spLocks noGrp="1"/>
          </p:cNvSpPr>
          <p:nvPr>
            <p:ph type="sldNum" sz="quarter" idx="12"/>
          </p:nvPr>
        </p:nvSpPr>
        <p:spPr/>
        <p:txBody>
          <a:bodyPr/>
          <a:lstStyle/>
          <a:p>
            <a:fld id="{B342E562-1C73-4DBB-BF9F-592710377D9D}" type="slidenum">
              <a:rPr lang="en-US" smtClean="0"/>
              <a:pPr/>
              <a:t>9</a:t>
            </a:fld>
            <a:r>
              <a:rPr lang="en-US" dirty="0"/>
              <a:t>/15</a:t>
            </a:r>
          </a:p>
        </p:txBody>
      </p:sp>
      <p:sp>
        <p:nvSpPr>
          <p:cNvPr id="4" name="Footer Placeholder 3">
            <a:extLst>
              <a:ext uri="{FF2B5EF4-FFF2-40B4-BE49-F238E27FC236}">
                <a16:creationId xmlns:a16="http://schemas.microsoft.com/office/drawing/2014/main" id="{CAEEDC74-EA4D-4BCB-8DF0-E5D18590C6E6}"/>
              </a:ext>
            </a:extLst>
          </p:cNvPr>
          <p:cNvSpPr>
            <a:spLocks noGrp="1"/>
          </p:cNvSpPr>
          <p:nvPr>
            <p:ph type="ftr" sz="quarter" idx="11"/>
          </p:nvPr>
        </p:nvSpPr>
        <p:spPr/>
        <p:txBody>
          <a:bodyPr/>
          <a:lstStyle/>
          <a:p>
            <a:r>
              <a:rPr lang="en-US" sz="800">
                <a:solidFill>
                  <a:schemeClr val="bg2"/>
                </a:solidFill>
                <a:latin typeface="Arial" charset="0"/>
                <a:cs typeface="Arial" charset="0"/>
              </a:rPr>
              <a:t>Eindhoven University of Technology</a:t>
            </a:r>
            <a:endParaRPr lang="en-US" sz="800" dirty="0">
              <a:solidFill>
                <a:schemeClr val="bg2"/>
              </a:solidFill>
              <a:latin typeface="Arial" charset="0"/>
              <a:cs typeface="Arial" charset="0"/>
            </a:endParaRPr>
          </a:p>
        </p:txBody>
      </p:sp>
      <p:pic>
        <p:nvPicPr>
          <p:cNvPr id="5" name="Picture 4">
            <a:extLst>
              <a:ext uri="{FF2B5EF4-FFF2-40B4-BE49-F238E27FC236}">
                <a16:creationId xmlns:a16="http://schemas.microsoft.com/office/drawing/2014/main" id="{B6B2EBD6-DEEA-4FB1-986D-9B1FD2418293}"/>
              </a:ext>
            </a:extLst>
          </p:cNvPr>
          <p:cNvPicPr>
            <a:picLocks noChangeAspect="1"/>
          </p:cNvPicPr>
          <p:nvPr/>
        </p:nvPicPr>
        <p:blipFill>
          <a:blip r:embed="rId2"/>
          <a:stretch>
            <a:fillRect/>
          </a:stretch>
        </p:blipFill>
        <p:spPr>
          <a:xfrm>
            <a:off x="395536" y="3765004"/>
            <a:ext cx="4029075" cy="2400300"/>
          </a:xfrm>
          <a:prstGeom prst="rect">
            <a:avLst/>
          </a:prstGeom>
        </p:spPr>
      </p:pic>
      <p:pic>
        <p:nvPicPr>
          <p:cNvPr id="6" name="Picture 5">
            <a:extLst>
              <a:ext uri="{FF2B5EF4-FFF2-40B4-BE49-F238E27FC236}">
                <a16:creationId xmlns:a16="http://schemas.microsoft.com/office/drawing/2014/main" id="{04A6C4DF-CCF0-428C-85B5-42E62E09D479}"/>
              </a:ext>
            </a:extLst>
          </p:cNvPr>
          <p:cNvPicPr>
            <a:picLocks noChangeAspect="1"/>
          </p:cNvPicPr>
          <p:nvPr/>
        </p:nvPicPr>
        <p:blipFill>
          <a:blip r:embed="rId3"/>
          <a:stretch>
            <a:fillRect/>
          </a:stretch>
        </p:blipFill>
        <p:spPr>
          <a:xfrm>
            <a:off x="5243512" y="539725"/>
            <a:ext cx="3533775" cy="4962525"/>
          </a:xfrm>
          <a:prstGeom prst="rect">
            <a:avLst/>
          </a:prstGeom>
        </p:spPr>
      </p:pic>
      <p:cxnSp>
        <p:nvCxnSpPr>
          <p:cNvPr id="8" name="Straight Arrow Connector 7">
            <a:extLst>
              <a:ext uri="{FF2B5EF4-FFF2-40B4-BE49-F238E27FC236}">
                <a16:creationId xmlns:a16="http://schemas.microsoft.com/office/drawing/2014/main" id="{47963D64-95D2-4AC1-B255-65713F2495C5}"/>
              </a:ext>
            </a:extLst>
          </p:cNvPr>
          <p:cNvCxnSpPr/>
          <p:nvPr/>
        </p:nvCxnSpPr>
        <p:spPr>
          <a:xfrm flipV="1">
            <a:off x="7740352" y="5445224"/>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66065EF-5C2F-4795-9CDF-B38380E0E901}"/>
              </a:ext>
            </a:extLst>
          </p:cNvPr>
          <p:cNvSpPr txBox="1"/>
          <p:nvPr/>
        </p:nvSpPr>
        <p:spPr>
          <a:xfrm>
            <a:off x="7736979" y="5653798"/>
            <a:ext cx="731290" cy="584775"/>
          </a:xfrm>
          <a:prstGeom prst="rect">
            <a:avLst/>
          </a:prstGeom>
          <a:noFill/>
        </p:spPr>
        <p:txBody>
          <a:bodyPr wrap="none" rtlCol="0">
            <a:spAutoFit/>
          </a:bodyPr>
          <a:lstStyle/>
          <a:p>
            <a:r>
              <a:rPr lang="nl-NL" sz="800" dirty="0"/>
              <a:t>a=anima</a:t>
            </a:r>
          </a:p>
          <a:p>
            <a:r>
              <a:rPr lang="nl-NL" sz="800" dirty="0"/>
              <a:t>h=</a:t>
            </a:r>
            <a:r>
              <a:rPr lang="nl-NL" sz="800" dirty="0" err="1"/>
              <a:t>hero</a:t>
            </a:r>
            <a:endParaRPr lang="nl-NL" sz="800" dirty="0"/>
          </a:p>
          <a:p>
            <a:r>
              <a:rPr lang="nl-NL" sz="800" dirty="0"/>
              <a:t>p=</a:t>
            </a:r>
            <a:r>
              <a:rPr lang="nl-NL" sz="800" dirty="0" err="1"/>
              <a:t>parts</a:t>
            </a:r>
            <a:endParaRPr lang="nl-NL" sz="800" dirty="0"/>
          </a:p>
          <a:p>
            <a:r>
              <a:rPr lang="nl-NL" sz="800" dirty="0"/>
              <a:t>e=</a:t>
            </a:r>
            <a:r>
              <a:rPr lang="nl-NL" sz="800" dirty="0" err="1"/>
              <a:t>everyday</a:t>
            </a:r>
            <a:endParaRPr lang="nl-NL" sz="800" dirty="0"/>
          </a:p>
        </p:txBody>
      </p:sp>
      <p:cxnSp>
        <p:nvCxnSpPr>
          <p:cNvPr id="10" name="Straight Arrow Connector 9">
            <a:extLst>
              <a:ext uri="{FF2B5EF4-FFF2-40B4-BE49-F238E27FC236}">
                <a16:creationId xmlns:a16="http://schemas.microsoft.com/office/drawing/2014/main" id="{88B6EA25-E9E1-4009-A369-DD48A45D1BE3}"/>
              </a:ext>
            </a:extLst>
          </p:cNvPr>
          <p:cNvCxnSpPr/>
          <p:nvPr/>
        </p:nvCxnSpPr>
        <p:spPr>
          <a:xfrm flipV="1">
            <a:off x="5511477" y="5445224"/>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A0A24F-CC03-4209-AC94-325CD017AF39}"/>
              </a:ext>
            </a:extLst>
          </p:cNvPr>
          <p:cNvSpPr txBox="1"/>
          <p:nvPr/>
        </p:nvSpPr>
        <p:spPr>
          <a:xfrm>
            <a:off x="5508104" y="5653798"/>
            <a:ext cx="375424" cy="584775"/>
          </a:xfrm>
          <a:prstGeom prst="rect">
            <a:avLst/>
          </a:prstGeom>
          <a:noFill/>
        </p:spPr>
        <p:txBody>
          <a:bodyPr wrap="none" rtlCol="0">
            <a:spAutoFit/>
          </a:bodyPr>
          <a:lstStyle/>
          <a:p>
            <a:r>
              <a:rPr lang="nl-NL" sz="800" dirty="0"/>
              <a:t>1=C</a:t>
            </a:r>
          </a:p>
          <a:p>
            <a:r>
              <a:rPr lang="nl-NL" sz="800" dirty="0"/>
              <a:t>2=I</a:t>
            </a:r>
          </a:p>
          <a:p>
            <a:r>
              <a:rPr lang="nl-NL" sz="800" dirty="0"/>
              <a:t>3=E</a:t>
            </a:r>
          </a:p>
          <a:p>
            <a:r>
              <a:rPr lang="nl-NL" sz="800" dirty="0"/>
              <a:t>4=K</a:t>
            </a:r>
          </a:p>
        </p:txBody>
      </p:sp>
      <p:cxnSp>
        <p:nvCxnSpPr>
          <p:cNvPr id="12" name="Straight Arrow Connector 11">
            <a:extLst>
              <a:ext uri="{FF2B5EF4-FFF2-40B4-BE49-F238E27FC236}">
                <a16:creationId xmlns:a16="http://schemas.microsoft.com/office/drawing/2014/main" id="{9E52B185-051A-4DA6-874F-4662A4522B8F}"/>
              </a:ext>
            </a:extLst>
          </p:cNvPr>
          <p:cNvCxnSpPr/>
          <p:nvPr/>
        </p:nvCxnSpPr>
        <p:spPr>
          <a:xfrm flipV="1">
            <a:off x="6288181" y="5445224"/>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B072F75-44B4-4B96-A050-57547D68DD7E}"/>
              </a:ext>
            </a:extLst>
          </p:cNvPr>
          <p:cNvSpPr txBox="1"/>
          <p:nvPr/>
        </p:nvSpPr>
        <p:spPr>
          <a:xfrm>
            <a:off x="6284808" y="5653798"/>
            <a:ext cx="461986" cy="338554"/>
          </a:xfrm>
          <a:prstGeom prst="rect">
            <a:avLst/>
          </a:prstGeom>
          <a:noFill/>
        </p:spPr>
        <p:txBody>
          <a:bodyPr wrap="none" rtlCol="0">
            <a:spAutoFit/>
          </a:bodyPr>
          <a:lstStyle/>
          <a:p>
            <a:r>
              <a:rPr lang="nl-NL" sz="800" dirty="0"/>
              <a:t>1=yes</a:t>
            </a:r>
          </a:p>
          <a:p>
            <a:r>
              <a:rPr lang="nl-NL" sz="800" dirty="0"/>
              <a:t>2=no</a:t>
            </a:r>
          </a:p>
        </p:txBody>
      </p:sp>
      <p:sp>
        <p:nvSpPr>
          <p:cNvPr id="14" name="TextBox 13">
            <a:extLst>
              <a:ext uri="{FF2B5EF4-FFF2-40B4-BE49-F238E27FC236}">
                <a16:creationId xmlns:a16="http://schemas.microsoft.com/office/drawing/2014/main" id="{FCFF7AA5-1EB0-4B00-A2D1-0974CFF49AE9}"/>
              </a:ext>
            </a:extLst>
          </p:cNvPr>
          <p:cNvSpPr txBox="1"/>
          <p:nvPr/>
        </p:nvSpPr>
        <p:spPr>
          <a:xfrm>
            <a:off x="474440" y="1164034"/>
            <a:ext cx="3691136" cy="646331"/>
          </a:xfrm>
          <a:prstGeom prst="rect">
            <a:avLst/>
          </a:prstGeom>
          <a:noFill/>
        </p:spPr>
        <p:txBody>
          <a:bodyPr wrap="square" rtlCol="0">
            <a:spAutoFit/>
          </a:bodyPr>
          <a:lstStyle/>
          <a:p>
            <a:r>
              <a:rPr lang="en-US" sz="1200" b="1" dirty="0"/>
              <a:t>N=4 professional designers</a:t>
            </a:r>
            <a:r>
              <a:rPr lang="en-US" sz="1200" dirty="0"/>
              <a:t> (C, I, E, K) were primed with 4 TV commercials and created for each commercial a mood-board (4*4=16 mood-boards)</a:t>
            </a:r>
          </a:p>
        </p:txBody>
      </p:sp>
      <p:sp>
        <p:nvSpPr>
          <p:cNvPr id="15" name="TextBox 14">
            <a:extLst>
              <a:ext uri="{FF2B5EF4-FFF2-40B4-BE49-F238E27FC236}">
                <a16:creationId xmlns:a16="http://schemas.microsoft.com/office/drawing/2014/main" id="{6E1150C7-A611-4BB1-BA06-67E5FDE5E5A5}"/>
              </a:ext>
            </a:extLst>
          </p:cNvPr>
          <p:cNvSpPr txBox="1"/>
          <p:nvPr/>
        </p:nvSpPr>
        <p:spPr>
          <a:xfrm>
            <a:off x="467544" y="1852020"/>
            <a:ext cx="4680520" cy="830997"/>
          </a:xfrm>
          <a:prstGeom prst="rect">
            <a:avLst/>
          </a:prstGeom>
          <a:noFill/>
        </p:spPr>
        <p:txBody>
          <a:bodyPr wrap="square" rtlCol="0">
            <a:spAutoFit/>
          </a:bodyPr>
          <a:lstStyle/>
          <a:p>
            <a:r>
              <a:rPr lang="en-US" sz="1200" b="1" dirty="0"/>
              <a:t>N=141 students worldwide </a:t>
            </a:r>
            <a:r>
              <a:rPr lang="en-US" sz="1200" dirty="0"/>
              <a:t>rated and ranked all 16 mood-boards </a:t>
            </a:r>
            <a:br>
              <a:rPr lang="en-US" sz="1200" dirty="0"/>
            </a:br>
            <a:r>
              <a:rPr lang="en-US" sz="1200" dirty="0"/>
              <a:t>      72 female, 69 male (age 29±8 years; 28 nationalities)</a:t>
            </a:r>
          </a:p>
          <a:p>
            <a:r>
              <a:rPr lang="en-US" sz="1200" dirty="0"/>
              <a:t>      96 from Eastern countries, 45 from Western countries</a:t>
            </a:r>
            <a:br>
              <a:rPr lang="en-US" sz="1200" dirty="0"/>
            </a:br>
            <a:r>
              <a:rPr lang="en-US" sz="1200" dirty="0"/>
              <a:t>      65 design students, 76 non-design students </a:t>
            </a:r>
          </a:p>
        </p:txBody>
      </p:sp>
      <p:sp>
        <p:nvSpPr>
          <p:cNvPr id="17" name="TextBox 16">
            <a:extLst>
              <a:ext uri="{FF2B5EF4-FFF2-40B4-BE49-F238E27FC236}">
                <a16:creationId xmlns:a16="http://schemas.microsoft.com/office/drawing/2014/main" id="{E54E3FD8-1EFF-444C-AE35-AC19373009EC}"/>
              </a:ext>
            </a:extLst>
          </p:cNvPr>
          <p:cNvSpPr txBox="1"/>
          <p:nvPr/>
        </p:nvSpPr>
        <p:spPr>
          <a:xfrm>
            <a:off x="467544" y="2749215"/>
            <a:ext cx="4680520" cy="646331"/>
          </a:xfrm>
          <a:prstGeom prst="rect">
            <a:avLst/>
          </a:prstGeom>
          <a:noFill/>
        </p:spPr>
        <p:txBody>
          <a:bodyPr wrap="square" rtlCol="0">
            <a:spAutoFit/>
          </a:bodyPr>
          <a:lstStyle/>
          <a:p>
            <a:r>
              <a:rPr lang="en-US" sz="1200" b="1" dirty="0"/>
              <a:t>Dependent Variable: </a:t>
            </a:r>
            <a:br>
              <a:rPr lang="en-US" sz="1200" b="1" dirty="0"/>
            </a:br>
            <a:r>
              <a:rPr lang="en-US" sz="1200" dirty="0"/>
              <a:t>all students rated all mood-boards online on an </a:t>
            </a:r>
            <a:br>
              <a:rPr lang="en-US" sz="1200" dirty="0"/>
            </a:br>
            <a:r>
              <a:rPr lang="en-US" sz="1200" i="1" dirty="0"/>
              <a:t>attractiveness</a:t>
            </a:r>
            <a:r>
              <a:rPr lang="en-US" sz="1200" dirty="0"/>
              <a:t> ranking scale [1-100] </a:t>
            </a:r>
          </a:p>
        </p:txBody>
      </p:sp>
      <p:sp>
        <p:nvSpPr>
          <p:cNvPr id="16" name="Rectangle 15">
            <a:extLst>
              <a:ext uri="{FF2B5EF4-FFF2-40B4-BE49-F238E27FC236}">
                <a16:creationId xmlns:a16="http://schemas.microsoft.com/office/drawing/2014/main" id="{E0F749C2-550F-47AE-B641-E41CD15905AA}"/>
              </a:ext>
            </a:extLst>
          </p:cNvPr>
          <p:cNvSpPr/>
          <p:nvPr/>
        </p:nvSpPr>
        <p:spPr>
          <a:xfrm>
            <a:off x="0" y="228600"/>
            <a:ext cx="5076056" cy="6858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tx1"/>
                </a:solidFill>
                <a:latin typeface="Arial" panose="020B0604020202020204" pitchFamily="34" charset="0"/>
                <a:cs typeface="Arial" panose="020B0604020202020204" pitchFamily="34" charset="0"/>
              </a:rPr>
              <a:t>      Approach:</a:t>
            </a:r>
          </a:p>
        </p:txBody>
      </p:sp>
    </p:spTree>
    <p:extLst>
      <p:ext uri="{BB962C8B-B14F-4D97-AF65-F5344CB8AC3E}">
        <p14:creationId xmlns:p14="http://schemas.microsoft.com/office/powerpoint/2010/main" val="1127185961"/>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4244</TotalTime>
  <Words>618</Words>
  <Application>Microsoft Office PowerPoint</Application>
  <PresentationFormat>On-screen Show (4:3)</PresentationFormat>
  <Paragraphs>134</Paragraphs>
  <Slides>15</Slides>
  <Notes>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Times New Roman</vt:lpstr>
      <vt:lpstr>Arial</vt:lpstr>
      <vt:lpstr>Georgia</vt:lpstr>
      <vt:lpstr>Arial Black</vt:lpstr>
      <vt:lpstr>Helvetica Neue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design for the unconscious</dc:title>
  <dc:subject>invited lectue 2016</dc:subject>
  <dc:creator>Matthias Rauterberg</dc:creator>
  <cp:lastModifiedBy>Matthias Rauterberg</cp:lastModifiedBy>
  <cp:revision>313</cp:revision>
  <dcterms:created xsi:type="dcterms:W3CDTF">2004-01-30T16:35:28Z</dcterms:created>
  <dcterms:modified xsi:type="dcterms:W3CDTF">2020-07-23T10:54:42Z</dcterms:modified>
</cp:coreProperties>
</file>